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7" r:id="rId2"/>
    <p:sldId id="364" r:id="rId3"/>
    <p:sldId id="338" r:id="rId4"/>
    <p:sldId id="309" r:id="rId5"/>
    <p:sldId id="363" r:id="rId6"/>
    <p:sldId id="339" r:id="rId7"/>
    <p:sldId id="372" r:id="rId8"/>
    <p:sldId id="375" r:id="rId9"/>
    <p:sldId id="376" r:id="rId10"/>
    <p:sldId id="365" r:id="rId11"/>
    <p:sldId id="366" r:id="rId12"/>
    <p:sldId id="368" r:id="rId13"/>
    <p:sldId id="407" r:id="rId14"/>
    <p:sldId id="406" r:id="rId15"/>
    <p:sldId id="369" r:id="rId16"/>
    <p:sldId id="370" r:id="rId17"/>
    <p:sldId id="371" r:id="rId18"/>
    <p:sldId id="385" r:id="rId19"/>
    <p:sldId id="408" r:id="rId20"/>
    <p:sldId id="341" r:id="rId21"/>
    <p:sldId id="409" r:id="rId22"/>
    <p:sldId id="378" r:id="rId23"/>
    <p:sldId id="387" r:id="rId24"/>
    <p:sldId id="388" r:id="rId25"/>
    <p:sldId id="389" r:id="rId26"/>
    <p:sldId id="390" r:id="rId27"/>
    <p:sldId id="391" r:id="rId28"/>
    <p:sldId id="392" r:id="rId29"/>
    <p:sldId id="393" r:id="rId30"/>
    <p:sldId id="410" r:id="rId31"/>
    <p:sldId id="397" r:id="rId32"/>
    <p:sldId id="398" r:id="rId33"/>
    <p:sldId id="400" r:id="rId34"/>
    <p:sldId id="399" r:id="rId35"/>
    <p:sldId id="379" r:id="rId36"/>
    <p:sldId id="411" r:id="rId37"/>
    <p:sldId id="401" r:id="rId38"/>
    <p:sldId id="394" r:id="rId39"/>
    <p:sldId id="413" r:id="rId40"/>
    <p:sldId id="380" r:id="rId41"/>
    <p:sldId id="395" r:id="rId42"/>
    <p:sldId id="381" r:id="rId43"/>
    <p:sldId id="402" r:id="rId44"/>
    <p:sldId id="382" r:id="rId45"/>
    <p:sldId id="386" r:id="rId46"/>
    <p:sldId id="412" r:id="rId47"/>
    <p:sldId id="383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1835"/>
    <a:srgbClr val="074494"/>
    <a:srgbClr val="B46E1E"/>
    <a:srgbClr val="031836"/>
    <a:srgbClr val="C5D2E0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699" autoAdjust="0"/>
  </p:normalViewPr>
  <p:slideViewPr>
    <p:cSldViewPr>
      <p:cViewPr>
        <p:scale>
          <a:sx n="100" d="100"/>
          <a:sy n="100" d="100"/>
        </p:scale>
        <p:origin x="-8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7BABA7-35E2-A049-8526-4C2376FEF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7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5772DD-9FCD-B148-B436-991A76B38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9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B8FAF74-00EF-FE46-908A-710F240048DC}" type="slidenum">
              <a:rPr lang="en-US" sz="1200"/>
              <a:pPr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514350" indent="-514350">
              <a:buAutoNum type="romanLcParenBoth"/>
              <a:defRPr/>
            </a:pPr>
            <a:r>
              <a:rPr lang="en-US" dirty="0" smtClean="0"/>
              <a:t>Accelerate iteration over 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Code is easier to read and write than math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Lower technical barrier of entry to development of new models</a:t>
            </a:r>
          </a:p>
          <a:p>
            <a:pPr marL="766763" lvl="1" indent="-285750">
              <a:buFontTx/>
              <a:buChar char="-"/>
              <a:defRPr/>
            </a:pPr>
            <a:endParaRPr lang="en-US" dirty="0" smtClean="0"/>
          </a:p>
          <a:p>
            <a:pPr marL="514350" indent="-514350">
              <a:buAutoNum type="romanLcParenBoth"/>
              <a:defRPr/>
            </a:pPr>
            <a:r>
              <a:rPr lang="en-US" dirty="0" smtClean="0"/>
              <a:t>Accelerate iteration over inference procedures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Computer language is an abstraction barrier</a:t>
            </a:r>
          </a:p>
          <a:p>
            <a:pPr marL="1144588" lvl="2" indent="-285750">
              <a:buFontTx/>
              <a:buChar char="-"/>
              <a:defRPr/>
            </a:pPr>
            <a:r>
              <a:rPr lang="en-US" dirty="0" smtClean="0"/>
              <a:t>Inference procedures can be tested against a library of models</a:t>
            </a:r>
          </a:p>
          <a:p>
            <a:pPr marL="1144588" lvl="2" indent="-285750">
              <a:buFontTx/>
              <a:buChar char="-"/>
              <a:defRPr/>
            </a:pPr>
            <a:r>
              <a:rPr lang="en-US" dirty="0" smtClean="0"/>
              <a:t>Inference procedures become “compiler optimizations”</a:t>
            </a:r>
          </a:p>
          <a:p>
            <a:pPr marL="481013" lvl="1" indent="0">
              <a:buNone/>
              <a:defRPr/>
            </a:pPr>
            <a:endParaRPr lang="en-US" dirty="0" smtClean="0"/>
          </a:p>
          <a:p>
            <a:pPr marL="514350" indent="-514350">
              <a:buAutoNum type="romanLcParenBoth"/>
              <a:defRPr/>
            </a:pPr>
            <a:r>
              <a:rPr lang="en-US" dirty="0" smtClean="0"/>
              <a:t>Enable development of more expressive 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Probabilistic programs can express a superset of graphical 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Modern machine learning models are tens of lines of code</a:t>
            </a:r>
          </a:p>
          <a:p>
            <a:endParaRPr lang="en-US" dirty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B8FAF74-00EF-FE46-908A-710F240048DC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228600" y="228600"/>
            <a:ext cx="5399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1400"/>
              </a:lnSpc>
              <a:defRPr/>
            </a:pPr>
            <a:r>
              <a:rPr lang="en-US" sz="1200" smtClean="0">
                <a:solidFill>
                  <a:schemeClr val="bg1"/>
                </a:solidFill>
              </a:rPr>
              <a:t>DEPARTMENT OF ENGINEERING SCIENCE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Information, Control, and Vision Engineering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41538"/>
            <a:ext cx="5399088" cy="1366837"/>
          </a:xfrm>
        </p:spPr>
        <p:txBody>
          <a:bodyPr/>
          <a:lstStyle>
            <a:lvl1pPr>
              <a:lnSpc>
                <a:spcPts val="35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970338"/>
            <a:ext cx="5399087" cy="1752600"/>
          </a:xfrm>
        </p:spPr>
        <p:txBody>
          <a:bodyPr/>
          <a:lstStyle>
            <a:lvl1pPr marL="0" indent="0">
              <a:lnSpc>
                <a:spcPts val="1800"/>
              </a:lnSpc>
              <a:buFont typeface="Wingdings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7338"/>
            <a:ext cx="1943100" cy="5338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7338"/>
            <a:ext cx="5676900" cy="5338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7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2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16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0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08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39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4958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048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1816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8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7338"/>
            <a:ext cx="77724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14" descr="ox_rec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5838"/>
            <a:ext cx="2209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ctr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82575" indent="-282575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 sz="2100">
          <a:solidFill>
            <a:schemeClr val="bg1"/>
          </a:solidFill>
          <a:latin typeface="+mn-lt"/>
          <a:ea typeface="+mn-ea"/>
          <a:cs typeface="+mn-cs"/>
        </a:defRPr>
      </a:lvl1pPr>
      <a:lvl2pPr marL="763588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2pPr>
      <a:lvl3pPr marL="1141413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3pPr>
      <a:lvl4pPr marL="1519238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+mn-ea"/>
        </a:defRPr>
      </a:lvl4pPr>
      <a:lvl5pPr marL="1898650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>
          <a:solidFill>
            <a:schemeClr val="bg1"/>
          </a:solidFill>
          <a:latin typeface="+mn-lt"/>
          <a:ea typeface="+mn-ea"/>
        </a:defRPr>
      </a:lvl5pPr>
      <a:lvl6pPr marL="23558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130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2702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7274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2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hyperlink" Target="http://probcomp.csail.mit.edu/venture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8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jpeg"/><Relationship Id="rId1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0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language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hyperlink" Target="http://forestdb.org/models/arithmetic.html" TargetMode="External"/><Relationship Id="rId5" Type="http://schemas.openxmlformats.org/officeDocument/2006/relationships/hyperlink" Target="http://probcomp.csail.mit.edu/venture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forestdb.org/models/arithmetic.html" TargetMode="External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examples/arithmetic_functions/index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fwood/anglican/teaching/mlss2014/beta_binomial/" TargetMode="External"/><Relationship Id="rId4" Type="http://schemas.openxmlformats.org/officeDocument/2006/relationships/hyperlink" Target="http://www.robots.ox.ac.uk/~fwood/anglican/teaching/mlss2014/arithmetic_express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teaching/mlss2014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2.jpg"/><Relationship Id="rId6" Type="http://schemas.openxmlformats.org/officeDocument/2006/relationships/image" Target="../media/image11.jpeg"/><Relationship Id="rId7" Type="http://schemas.openxmlformats.org/officeDocument/2006/relationships/hyperlink" Target="http://www.robots.ox.ac.uk/~fwood/anglican/" TargetMode="External"/><Relationship Id="rId8" Type="http://schemas.openxmlformats.org/officeDocument/2006/relationships/hyperlink" Target="https://bitbucket.org/fwood/anglican/issues" TargetMode="External"/><Relationship Id="rId9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6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6553200" cy="1897062"/>
          </a:xfrm>
        </p:spPr>
        <p:txBody>
          <a:bodyPr/>
          <a:lstStyle/>
          <a:p>
            <a:pPr algn="l"/>
            <a:r>
              <a:rPr lang="en-US" sz="4400" dirty="0" smtClean="0">
                <a:latin typeface="Arial" charset="0"/>
                <a:ea typeface="ＭＳ Ｐゴシック" charset="0"/>
                <a:cs typeface="ＭＳ Ｐゴシック" charset="0"/>
              </a:rPr>
              <a:t>Probabilistic Programming </a:t>
            </a:r>
            <a: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4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Subtitle 7"/>
          <p:cNvSpPr>
            <a:spLocks noGrp="1"/>
          </p:cNvSpPr>
          <p:nvPr>
            <p:ph type="subTitle" idx="1"/>
          </p:nvPr>
        </p:nvSpPr>
        <p:spPr>
          <a:xfrm>
            <a:off x="5954713" y="4572000"/>
            <a:ext cx="5399087" cy="1981200"/>
          </a:xfrm>
        </p:spPr>
        <p:txBody>
          <a:bodyPr/>
          <a:lstStyle/>
          <a:p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Frank Wood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fwood@robots.ox.ac.uk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www.robots.ox.ac.uk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/~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MLSS 2014</a:t>
            </a: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April, 2014 Reykjavik</a:t>
            </a:r>
          </a:p>
          <a:p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TA :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Yura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Perov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perov@robots.ox.ac.uk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 : Probabilistic-C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667000" y="6553200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 smtClean="0">
                <a:solidFill>
                  <a:srgbClr val="FFFFFF"/>
                </a:solidFill>
              </a:rPr>
              <a:t>Paige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and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W. </a:t>
            </a:r>
            <a:r>
              <a:rPr lang="en-US" sz="1200" dirty="0" smtClean="0">
                <a:solidFill>
                  <a:srgbClr val="FFFFFF"/>
                </a:solidFill>
              </a:rPr>
              <a:t>“</a:t>
            </a:r>
            <a:r>
              <a:rPr lang="en-US" sz="1200" dirty="0">
                <a:solidFill>
                  <a:srgbClr val="FFFFFF"/>
                </a:solidFill>
              </a:rPr>
              <a:t>A Compilation Target for Probabilistic Programming </a:t>
            </a:r>
            <a:r>
              <a:rPr lang="en-US" sz="1200" dirty="0" smtClean="0">
                <a:solidFill>
                  <a:srgbClr val="FFFFFF"/>
                </a:solidFill>
              </a:rPr>
              <a:t>Languages.”  ICML, 2014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14400"/>
            <a:ext cx="5410200" cy="53024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broo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2" y="323967"/>
            <a:ext cx="889000" cy="13745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8114242" y="381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Paige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512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Probabilistic-</a:t>
            </a:r>
            <a:r>
              <a:rPr lang="en-US" sz="2400" dirty="0" smtClean="0"/>
              <a:t>C = Compiled PMCMC ≈ 100× Speedup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419600"/>
            <a:ext cx="7772400" cy="1206500"/>
          </a:xfrm>
        </p:spPr>
        <p:txBody>
          <a:bodyPr/>
          <a:lstStyle/>
          <a:p>
            <a:r>
              <a:rPr lang="en-US" dirty="0" smtClean="0"/>
              <a:t>HMM 10-states, 50 observations</a:t>
            </a:r>
          </a:p>
          <a:p>
            <a:r>
              <a:rPr lang="en-US" dirty="0" smtClean="0"/>
              <a:t>CRP 10 observation mixture of 1-D Gaussian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10200" y="6553200"/>
            <a:ext cx="3598053" cy="2564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aseline="30000" dirty="0" smtClean="0">
                <a:solidFill>
                  <a:schemeClr val="bg1"/>
                </a:solidFill>
              </a:rPr>
              <a:t>Compiled MH - https</a:t>
            </a:r>
            <a:r>
              <a:rPr lang="en-US" sz="1600" baseline="30000" dirty="0">
                <a:solidFill>
                  <a:schemeClr val="bg1"/>
                </a:solidFill>
              </a:rPr>
              <a:t>://</a:t>
            </a:r>
            <a:r>
              <a:rPr lang="en-US" sz="1600" baseline="30000" dirty="0" err="1">
                <a:solidFill>
                  <a:schemeClr val="bg1"/>
                </a:solidFill>
              </a:rPr>
              <a:t>github.com</a:t>
            </a:r>
            <a:r>
              <a:rPr lang="en-US" sz="1600" baseline="30000" dirty="0">
                <a:solidFill>
                  <a:schemeClr val="bg1"/>
                </a:solidFill>
              </a:rPr>
              <a:t>/</a:t>
            </a:r>
            <a:r>
              <a:rPr lang="en-US" sz="1600" baseline="30000" dirty="0" err="1">
                <a:solidFill>
                  <a:schemeClr val="bg1"/>
                </a:solidFill>
              </a:rPr>
              <a:t>dritchie</a:t>
            </a:r>
            <a:r>
              <a:rPr lang="en-US" sz="1600" baseline="30000" dirty="0">
                <a:solidFill>
                  <a:schemeClr val="bg1"/>
                </a:solidFill>
              </a:rPr>
              <a:t>/probabilistic-</a:t>
            </a:r>
            <a:r>
              <a:rPr lang="en-US" sz="1600" baseline="30000" dirty="0" err="1">
                <a:solidFill>
                  <a:schemeClr val="bg1"/>
                </a:solidFill>
              </a:rPr>
              <a:t>js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 descr="crp-engine-comparis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295400"/>
            <a:ext cx="4659842" cy="281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hmm-engine-comparis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95400"/>
            <a:ext cx="4659842" cy="2819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portrait_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791200"/>
            <a:ext cx="572494" cy="685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8305800" y="5537284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Ritchie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10" name="Picture 9" descr="broo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98567"/>
            <a:ext cx="513285" cy="7936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8420100" y="12700"/>
            <a:ext cx="12984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Paige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36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Research Path to Scalability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90600" y="5029200"/>
            <a:ext cx="777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Time to </a:t>
            </a:r>
            <a:r>
              <a:rPr lang="en-US" sz="1400" dirty="0">
                <a:solidFill>
                  <a:schemeClr val="bg1"/>
                </a:solidFill>
              </a:rPr>
              <a:t>produce 10,000 </a:t>
            </a:r>
            <a:r>
              <a:rPr lang="en-US" sz="1400" dirty="0" smtClean="0">
                <a:solidFill>
                  <a:schemeClr val="bg1"/>
                </a:solidFill>
              </a:rPr>
              <a:t>samples running probabilistic-C HMM </a:t>
            </a:r>
            <a:r>
              <a:rPr lang="en-US" sz="1400" dirty="0">
                <a:solidFill>
                  <a:schemeClr val="bg1"/>
                </a:solidFill>
              </a:rPr>
              <a:t>code on </a:t>
            </a:r>
            <a:r>
              <a:rPr lang="en-US" sz="1400" dirty="0" smtClean="0">
                <a:solidFill>
                  <a:schemeClr val="bg1"/>
                </a:solidFill>
              </a:rPr>
              <a:t>multi-core EC2 </a:t>
            </a:r>
            <a:r>
              <a:rPr lang="en-US" sz="1400" dirty="0">
                <a:solidFill>
                  <a:schemeClr val="bg1"/>
                </a:solidFill>
              </a:rPr>
              <a:t>instances with identical </a:t>
            </a:r>
            <a:r>
              <a:rPr lang="en-US" sz="1400" dirty="0" smtClean="0">
                <a:solidFill>
                  <a:schemeClr val="bg1"/>
                </a:solidFill>
              </a:rPr>
              <a:t>processor type while varying </a:t>
            </a:r>
            <a:r>
              <a:rPr lang="en-US" sz="1400" dirty="0">
                <a:solidFill>
                  <a:schemeClr val="bg1"/>
                </a:solidFill>
              </a:rPr>
              <a:t>number of particles </a:t>
            </a:r>
            <a:r>
              <a:rPr lang="en-US" sz="1400" dirty="0" smtClean="0">
                <a:solidFill>
                  <a:schemeClr val="bg1"/>
                </a:solidFill>
              </a:rPr>
              <a:t>(bars).  Both more cores and more </a:t>
            </a:r>
            <a:r>
              <a:rPr lang="en-US" sz="1400" dirty="0">
                <a:solidFill>
                  <a:schemeClr val="bg1"/>
                </a:solidFill>
              </a:rPr>
              <a:t>particles </a:t>
            </a:r>
            <a:r>
              <a:rPr lang="en-US" sz="1400" dirty="0" smtClean="0">
                <a:solidFill>
                  <a:schemeClr val="bg1"/>
                </a:solidFill>
              </a:rPr>
              <a:t>eventually degrade performance suggesting the existence of system optimizations for high performance probabilistic programming inference.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66800"/>
            <a:ext cx="5638800" cy="37751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broo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85867"/>
            <a:ext cx="889000" cy="1374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8153400" y="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Paige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63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Language and Platform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Programmable Inference</a:t>
            </a:r>
          </a:p>
          <a:p>
            <a:pPr lvl="2"/>
            <a:r>
              <a:rPr lang="en-US" dirty="0" smtClean="0"/>
              <a:t>Compositional language for custom inference strategies</a:t>
            </a:r>
          </a:p>
          <a:p>
            <a:pPr lvl="1"/>
            <a:r>
              <a:rPr lang="en-US" dirty="0" smtClean="0"/>
              <a:t>Path to scalability</a:t>
            </a:r>
          </a:p>
          <a:p>
            <a:pPr lvl="2"/>
            <a:r>
              <a:rPr lang="en-US" dirty="0" smtClean="0"/>
              <a:t>Efficient execution trace re-use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Details</a:t>
            </a:r>
          </a:p>
          <a:p>
            <a:pPr lvl="2"/>
            <a:r>
              <a:rPr lang="en-US" dirty="0" smtClean="0"/>
              <a:t>Introduced “directive” syntax and semantics</a:t>
            </a:r>
          </a:p>
          <a:p>
            <a:pPr lvl="2"/>
            <a:r>
              <a:rPr lang="en-US" dirty="0" smtClean="0"/>
              <a:t>Tight Python integration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Syntax inspired Anglican’s; semantics currently differ slightly</a:t>
            </a:r>
          </a:p>
          <a:p>
            <a:pPr lvl="2"/>
            <a:endParaRPr lang="en-US" dirty="0"/>
          </a:p>
          <a:p>
            <a:pPr marL="574675" lvl="1" indent="0">
              <a:buNone/>
            </a:pPr>
            <a:endParaRPr lang="en-US" dirty="0"/>
          </a:p>
          <a:p>
            <a:pPr marL="574675" lvl="1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8019521" y="254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err="1" smtClean="0">
                <a:solidFill>
                  <a:schemeClr val="accent3"/>
                </a:solidFill>
              </a:rPr>
              <a:t>Mansinghka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5" name="Picture 4" descr="vkm_headshot_high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/>
        </p:blipFill>
        <p:spPr>
          <a:xfrm>
            <a:off x="8052897" y="333234"/>
            <a:ext cx="952500" cy="13350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838200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dirty="0" err="1">
                <a:solidFill>
                  <a:schemeClr val="bg1"/>
                </a:solidFill>
                <a:hlinkClick r:id="rId3"/>
              </a:rPr>
              <a:t>probcomp.csail.mit.edu</a:t>
            </a:r>
            <a:r>
              <a:rPr lang="en-US" dirty="0">
                <a:solidFill>
                  <a:schemeClr val="bg1"/>
                </a:solidFill>
                <a:hlinkClick r:id="rId3"/>
              </a:rPr>
              <a:t>/venture/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810000" y="6019800"/>
            <a:ext cx="518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 err="1" smtClean="0">
                <a:solidFill>
                  <a:srgbClr val="FFFFFF"/>
                </a:solidFill>
              </a:rPr>
              <a:t>Mansinghka</a:t>
            </a:r>
            <a:r>
              <a:rPr lang="en-US" sz="1200" b="1" dirty="0" smtClean="0">
                <a:solidFill>
                  <a:srgbClr val="FFFFFF"/>
                </a:solidFill>
              </a:rPr>
              <a:t>, </a:t>
            </a:r>
            <a:r>
              <a:rPr lang="en-US" sz="1200" b="1" dirty="0" err="1" smtClean="0">
                <a:solidFill>
                  <a:srgbClr val="FFFFFF"/>
                </a:solidFill>
              </a:rPr>
              <a:t>Selsam</a:t>
            </a:r>
            <a:r>
              <a:rPr lang="en-US" sz="1200" b="1" dirty="0" smtClean="0">
                <a:solidFill>
                  <a:srgbClr val="FFFFFF"/>
                </a:solidFill>
              </a:rPr>
              <a:t>, and </a:t>
            </a:r>
            <a:r>
              <a:rPr lang="sk-SK" sz="1200" b="1" dirty="0" smtClean="0">
                <a:solidFill>
                  <a:srgbClr val="FFFFFF"/>
                </a:solidFill>
              </a:rPr>
              <a:t>Perov </a:t>
            </a:r>
            <a:r>
              <a:rPr lang="en-US" sz="1200" dirty="0">
                <a:solidFill>
                  <a:srgbClr val="FFFFFF"/>
                </a:solidFill>
              </a:rPr>
              <a:t>“Venture: a higher-order probabilistic programming platform with programmable inference</a:t>
            </a:r>
            <a:r>
              <a:rPr lang="en-US" sz="1200" dirty="0" smtClean="0">
                <a:solidFill>
                  <a:srgbClr val="FFFFFF"/>
                </a:solidFill>
              </a:rPr>
              <a:t>”  </a:t>
            </a:r>
            <a:r>
              <a:rPr lang="en-US" sz="1200" dirty="0" err="1" smtClean="0">
                <a:solidFill>
                  <a:srgbClr val="FFFFFF"/>
                </a:solidFill>
              </a:rPr>
              <a:t>arXiv</a:t>
            </a:r>
            <a:r>
              <a:rPr lang="en-US" sz="1200" dirty="0" smtClean="0">
                <a:solidFill>
                  <a:srgbClr val="FFFFFF"/>
                </a:solidFill>
              </a:rPr>
              <a:t>, 2014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3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Deterministic simulator exists as code</a:t>
            </a:r>
          </a:p>
          <a:p>
            <a:r>
              <a:rPr lang="en-US" dirty="0" smtClean="0"/>
              <a:t>Parameter uncertainties exist</a:t>
            </a:r>
          </a:p>
          <a:p>
            <a:pPr lvl="1"/>
            <a:r>
              <a:rPr lang="en-US" dirty="0" smtClean="0"/>
              <a:t>Varying parameters to simulator = stochastic simulator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to do with observations?</a:t>
            </a:r>
          </a:p>
          <a:p>
            <a:pPr lvl="1"/>
            <a:r>
              <a:rPr lang="en-US" dirty="0" smtClean="0"/>
              <a:t>Update estimates of parameters</a:t>
            </a:r>
          </a:p>
          <a:p>
            <a:pPr lvl="1"/>
            <a:r>
              <a:rPr lang="en-US" dirty="0" smtClean="0"/>
              <a:t>Posterior predictions</a:t>
            </a:r>
          </a:p>
        </p:txBody>
      </p:sp>
    </p:spTree>
    <p:extLst>
      <p:ext uri="{BB962C8B-B14F-4D97-AF65-F5344CB8AC3E}">
        <p14:creationId xmlns:p14="http://schemas.microsoft.com/office/powerpoint/2010/main" val="380477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sz="2800" dirty="0" smtClean="0"/>
              <a:t>            Example : Jack-Up Units</a:t>
            </a:r>
            <a:endParaRPr lang="en-GB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346" y="1196752"/>
            <a:ext cx="4104481" cy="450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7196" r="26593" b="13377"/>
          <a:stretch/>
        </p:blipFill>
        <p:spPr>
          <a:xfrm>
            <a:off x="6084962" y="494088"/>
            <a:ext cx="2709334" cy="309880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276650" y="3284984"/>
            <a:ext cx="288032" cy="28803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64682" y="1293530"/>
            <a:ext cx="4010827" cy="2135471"/>
          </a:xfrm>
          <a:prstGeom prst="straightConnector1">
            <a:avLst/>
          </a:prstGeom>
          <a:ln w="508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8" y="3905846"/>
            <a:ext cx="3416595" cy="256244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29050" y="5567453"/>
            <a:ext cx="288032" cy="28803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717082" y="5099401"/>
            <a:ext cx="2117661" cy="612068"/>
          </a:xfrm>
          <a:prstGeom prst="straightConnector1">
            <a:avLst/>
          </a:prstGeom>
          <a:ln w="508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17394" y="5567453"/>
            <a:ext cx="1226344" cy="127659"/>
          </a:xfrm>
          <a:prstGeom prst="line">
            <a:avLst/>
          </a:prstGeom>
          <a:ln w="6667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043738" y="5695112"/>
            <a:ext cx="452437" cy="331832"/>
          </a:xfrm>
          <a:prstGeom prst="line">
            <a:avLst/>
          </a:prstGeom>
          <a:ln w="6667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496175" y="5695112"/>
            <a:ext cx="335756" cy="331832"/>
          </a:xfrm>
          <a:prstGeom prst="line">
            <a:avLst/>
          </a:prstGeom>
          <a:ln w="6667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831931" y="5586413"/>
            <a:ext cx="1203212" cy="108698"/>
          </a:xfrm>
          <a:prstGeom prst="line">
            <a:avLst/>
          </a:prstGeom>
          <a:ln w="6667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33577" y="1367270"/>
            <a:ext cx="2227264" cy="0"/>
          </a:xfrm>
          <a:prstGeom prst="straightConnector1">
            <a:avLst/>
          </a:prstGeom>
          <a:ln w="50800">
            <a:solidFill>
              <a:srgbClr val="FF0000"/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60754" y="708755"/>
            <a:ext cx="1002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rgbClr val="FF0000"/>
                </a:solidFill>
              </a:rPr>
              <a:t>60m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18548" y="6476790"/>
            <a:ext cx="1490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Keppel FELS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84962" y="3567292"/>
            <a:ext cx="1490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Keppel FELS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019" y="5711469"/>
            <a:ext cx="1490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Maersk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1077332" cy="7182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 bwMode="auto">
          <a:xfrm>
            <a:off x="457200" y="-25400"/>
            <a:ext cx="1349375" cy="21544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800" dirty="0" err="1" smtClean="0">
                <a:solidFill>
                  <a:schemeClr val="accent3"/>
                </a:solidFill>
              </a:rPr>
              <a:t>Houlsby</a:t>
            </a:r>
            <a:endParaRPr lang="en-US" sz="800" dirty="0">
              <a:solidFill>
                <a:schemeClr val="accent3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5199" y="6553200"/>
            <a:ext cx="15696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 smtClean="0">
                <a:solidFill>
                  <a:srgbClr val="FFFFFF"/>
                </a:solidFill>
              </a:rPr>
              <a:t>Slide from </a:t>
            </a:r>
            <a:r>
              <a:rPr lang="en-GB" sz="1100" dirty="0" err="1" smtClean="0">
                <a:solidFill>
                  <a:srgbClr val="FFFFFF"/>
                </a:solidFill>
              </a:rPr>
              <a:t>Houlsby</a:t>
            </a:r>
            <a:endParaRPr lang="en-GB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28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7" grpId="0"/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Jack-up operations</a:t>
            </a:r>
            <a:br>
              <a:rPr lang="en-GB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09" y="2085126"/>
            <a:ext cx="1287780" cy="2500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371" y="2085126"/>
            <a:ext cx="1287780" cy="2500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51" y="2085126"/>
            <a:ext cx="1233170" cy="2500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998" y="4579399"/>
            <a:ext cx="80696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Float to site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89213" y="4579398"/>
            <a:ext cx="8640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Lower legs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49259" y="4585755"/>
            <a:ext cx="93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Storm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78868" y="4585755"/>
            <a:ext cx="10066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Climb to air-gap and operate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7765" y="4588222"/>
            <a:ext cx="94062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Dump preload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46854" y="458822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Preload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77680" y="4585756"/>
            <a:ext cx="10081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</a:rPr>
              <a:t>Light ship load</a:t>
            </a:r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31491" y="2085126"/>
            <a:ext cx="1233170" cy="2500630"/>
            <a:chOff x="5031491" y="2085126"/>
            <a:chExt cx="1233170" cy="250063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491" y="2085126"/>
              <a:ext cx="1233170" cy="2500630"/>
            </a:xfrm>
            <a:prstGeom prst="rect">
              <a:avLst/>
            </a:prstGeom>
          </p:spPr>
        </p:pic>
        <p:sp>
          <p:nvSpPr>
            <p:cNvPr id="17" name="Freeform 16"/>
            <p:cNvSpPr/>
            <p:nvPr/>
          </p:nvSpPr>
          <p:spPr>
            <a:xfrm flipH="1">
              <a:off x="5648074" y="3367887"/>
              <a:ext cx="103221" cy="653752"/>
            </a:xfrm>
            <a:custGeom>
              <a:avLst/>
              <a:gdLst>
                <a:gd name="connsiteX0" fmla="*/ 259644 w 259644"/>
                <a:gd name="connsiteY0" fmla="*/ 812800 h 812800"/>
                <a:gd name="connsiteX1" fmla="*/ 0 w 259644"/>
                <a:gd name="connsiteY1" fmla="*/ 383822 h 812800"/>
                <a:gd name="connsiteX2" fmla="*/ 259644 w 259644"/>
                <a:gd name="connsiteY2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44" h="812800">
                  <a:moveTo>
                    <a:pt x="259644" y="812800"/>
                  </a:moveTo>
                  <a:cubicBezTo>
                    <a:pt x="129822" y="666044"/>
                    <a:pt x="0" y="519289"/>
                    <a:pt x="0" y="383822"/>
                  </a:cubicBezTo>
                  <a:cubicBezTo>
                    <a:pt x="0" y="248355"/>
                    <a:pt x="129822" y="124177"/>
                    <a:pt x="259644" y="0"/>
                  </a:cubicBezTo>
                </a:path>
              </a:pathLst>
            </a:custGeom>
            <a:noFill/>
            <a:ln w="38100">
              <a:headEnd type="triangle" w="lg" len="lg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98320" y="2087592"/>
            <a:ext cx="1233170" cy="2500630"/>
            <a:chOff x="3798320" y="2087592"/>
            <a:chExt cx="1233170" cy="25006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320" y="2087592"/>
              <a:ext cx="1233170" cy="2500630"/>
            </a:xfrm>
            <a:prstGeom prst="rect">
              <a:avLst/>
            </a:prstGeom>
          </p:spPr>
        </p:pic>
        <p:sp>
          <p:nvSpPr>
            <p:cNvPr id="20" name="Freeform 19"/>
            <p:cNvSpPr/>
            <p:nvPr/>
          </p:nvSpPr>
          <p:spPr>
            <a:xfrm flipH="1">
              <a:off x="4363295" y="3356992"/>
              <a:ext cx="103221" cy="653752"/>
            </a:xfrm>
            <a:custGeom>
              <a:avLst/>
              <a:gdLst>
                <a:gd name="connsiteX0" fmla="*/ 259644 w 259644"/>
                <a:gd name="connsiteY0" fmla="*/ 812800 h 812800"/>
                <a:gd name="connsiteX1" fmla="*/ 0 w 259644"/>
                <a:gd name="connsiteY1" fmla="*/ 383822 h 812800"/>
                <a:gd name="connsiteX2" fmla="*/ 259644 w 259644"/>
                <a:gd name="connsiteY2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644" h="812800">
                  <a:moveTo>
                    <a:pt x="259644" y="812800"/>
                  </a:moveTo>
                  <a:cubicBezTo>
                    <a:pt x="129822" y="666044"/>
                    <a:pt x="0" y="519289"/>
                    <a:pt x="0" y="383822"/>
                  </a:cubicBezTo>
                  <a:cubicBezTo>
                    <a:pt x="0" y="248355"/>
                    <a:pt x="129822" y="124177"/>
                    <a:pt x="259644" y="0"/>
                  </a:cubicBezTo>
                </a:path>
              </a:pathLst>
            </a:custGeom>
            <a:noFill/>
            <a:ln w="38100"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4788818" y="4021639"/>
              <a:ext cx="0" cy="368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924722" y="4021639"/>
              <a:ext cx="0" cy="368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264661" y="2085126"/>
            <a:ext cx="1435100" cy="2500630"/>
            <a:chOff x="6264661" y="2085126"/>
            <a:chExt cx="1435100" cy="250063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4661" y="2085126"/>
              <a:ext cx="1435100" cy="2500630"/>
            </a:xfrm>
            <a:prstGeom prst="rect">
              <a:avLst/>
            </a:prstGeom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6982210" y="3226646"/>
              <a:ext cx="0" cy="288032"/>
            </a:xfrm>
            <a:prstGeom prst="straightConnector1">
              <a:avLst/>
            </a:prstGeom>
            <a:ln w="28575">
              <a:solidFill>
                <a:srgbClr val="00B050"/>
              </a:solidFill>
              <a:bevel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622157" y="6406219"/>
            <a:ext cx="32626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 smtClean="0">
                <a:solidFill>
                  <a:srgbClr val="FFFFFF"/>
                </a:solidFill>
              </a:rPr>
              <a:t>sketches after </a:t>
            </a:r>
            <a:r>
              <a:rPr lang="en-GB" sz="1100" dirty="0" err="1" smtClean="0">
                <a:solidFill>
                  <a:srgbClr val="FFFFFF"/>
                </a:solidFill>
              </a:rPr>
              <a:t>Poulos</a:t>
            </a:r>
            <a:r>
              <a:rPr lang="en-GB" sz="1100" dirty="0" smtClean="0">
                <a:solidFill>
                  <a:srgbClr val="FFFFFF"/>
                </a:solidFill>
              </a:rPr>
              <a:t> (1988)</a:t>
            </a:r>
          </a:p>
          <a:p>
            <a:pPr algn="r"/>
            <a:r>
              <a:rPr lang="en-GB" sz="1100" dirty="0" smtClean="0">
                <a:solidFill>
                  <a:srgbClr val="FFFFFF"/>
                </a:solidFill>
              </a:rPr>
              <a:t>Slide from </a:t>
            </a:r>
            <a:r>
              <a:rPr lang="en-GB" sz="1100" dirty="0" err="1" smtClean="0">
                <a:solidFill>
                  <a:srgbClr val="FFFFFF"/>
                </a:solidFill>
              </a:rPr>
              <a:t>Houlsby</a:t>
            </a:r>
            <a:endParaRPr lang="en-GB" sz="1100" dirty="0">
              <a:solidFill>
                <a:srgbClr val="FFFFFF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699761" y="2085126"/>
            <a:ext cx="1435100" cy="2500630"/>
            <a:chOff x="7699761" y="2085126"/>
            <a:chExt cx="1435100" cy="250063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761" y="2085126"/>
              <a:ext cx="1435100" cy="2500630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7949259" y="3429000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8461226" y="3429000"/>
              <a:ext cx="43204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7699761" y="2852936"/>
              <a:ext cx="32941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0057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Spudcan</a:t>
            </a:r>
            <a:r>
              <a:rPr lang="en-US" sz="2800" dirty="0" smtClean="0"/>
              <a:t> Simulator + Probabilistic-C -&gt; Inference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1300"/>
            <a:ext cx="3886200" cy="4114800"/>
          </a:xfrm>
        </p:spPr>
        <p:txBody>
          <a:bodyPr/>
          <a:lstStyle/>
          <a:p>
            <a:r>
              <a:rPr lang="en-US" dirty="0" smtClean="0"/>
              <a:t>Deterministic simulation</a:t>
            </a:r>
          </a:p>
          <a:p>
            <a:pPr lvl="1"/>
            <a:r>
              <a:rPr lang="en-US" dirty="0" smtClean="0"/>
              <a:t>~750 lines of C code</a:t>
            </a:r>
          </a:p>
          <a:p>
            <a:pPr lvl="1"/>
            <a:r>
              <a:rPr lang="en-US" dirty="0" smtClean="0"/>
              <a:t>10-100’s of parameters</a:t>
            </a:r>
          </a:p>
          <a:p>
            <a:pPr lvl="1"/>
            <a:r>
              <a:rPr lang="en-US" dirty="0" smtClean="0"/>
              <a:t>Black-box </a:t>
            </a:r>
          </a:p>
          <a:p>
            <a:pPr lvl="1"/>
            <a:r>
              <a:rPr lang="en-US" dirty="0" smtClean="0"/>
              <a:t>Not differentiable</a:t>
            </a:r>
          </a:p>
          <a:p>
            <a:r>
              <a:rPr lang="en-US" dirty="0" smtClean="0"/>
              <a:t>Stochastic simulation</a:t>
            </a:r>
          </a:p>
          <a:p>
            <a:pPr lvl="1"/>
            <a:r>
              <a:rPr lang="en-US" dirty="0" smtClean="0"/>
              <a:t>+150 lines of C code</a:t>
            </a:r>
          </a:p>
          <a:p>
            <a:pPr lvl="1"/>
            <a:r>
              <a:rPr lang="en-US" dirty="0" smtClean="0"/>
              <a:t>Priors on parameters</a:t>
            </a:r>
            <a:endParaRPr lang="en-US" dirty="0"/>
          </a:p>
          <a:p>
            <a:r>
              <a:rPr lang="en-US" dirty="0" smtClean="0"/>
              <a:t>Automatic inference</a:t>
            </a:r>
          </a:p>
          <a:p>
            <a:pPr lvl="1"/>
            <a:r>
              <a:rPr lang="en-US" dirty="0" smtClean="0"/>
              <a:t>+15 lines of Probabilistic-C</a:t>
            </a:r>
          </a:p>
          <a:p>
            <a:pPr lvl="1"/>
            <a:endParaRPr lang="en-US" dirty="0"/>
          </a:p>
          <a:p>
            <a:r>
              <a:rPr lang="en-US" dirty="0" smtClean="0"/>
              <a:t>~1000 samples / second</a:t>
            </a:r>
            <a:endParaRPr lang="en-US" dirty="0"/>
          </a:p>
        </p:txBody>
      </p:sp>
      <p:pic>
        <p:nvPicPr>
          <p:cNvPr id="4" name="Picture 3" descr="pri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0600"/>
            <a:ext cx="3657600" cy="5486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prior-with-dat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0600"/>
            <a:ext cx="3657600" cy="5486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obs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0600"/>
            <a:ext cx="3657600" cy="5486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obs6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990600"/>
            <a:ext cx="3657600" cy="5486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3598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Posterior vs. Expert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00723"/>
            <a:ext cx="6248400" cy="51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Graphics via Venture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06700"/>
            <a:ext cx="4051300" cy="267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806700"/>
            <a:ext cx="4546600" cy="2413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0" y="6019800"/>
            <a:ext cx="5181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 err="1" smtClean="0">
                <a:solidFill>
                  <a:srgbClr val="FFFFFF"/>
                </a:solidFill>
              </a:rPr>
              <a:t>Mansinghka</a:t>
            </a:r>
            <a:r>
              <a:rPr lang="en-US" sz="1200" b="1" dirty="0" smtClean="0">
                <a:solidFill>
                  <a:srgbClr val="FFFFFF"/>
                </a:solidFill>
              </a:rPr>
              <a:t>, </a:t>
            </a:r>
            <a:r>
              <a:rPr lang="en-US" sz="1200" b="1" dirty="0" err="1" smtClean="0">
                <a:solidFill>
                  <a:srgbClr val="FFFFFF"/>
                </a:solidFill>
              </a:rPr>
              <a:t>Kulkarni</a:t>
            </a:r>
            <a:r>
              <a:rPr lang="en-US" sz="1200" b="1" dirty="0" smtClean="0">
                <a:solidFill>
                  <a:srgbClr val="FFFFFF"/>
                </a:solidFill>
              </a:rPr>
              <a:t>, </a:t>
            </a:r>
            <a:r>
              <a:rPr lang="sk-SK" sz="1200" b="1" dirty="0" smtClean="0">
                <a:solidFill>
                  <a:srgbClr val="FFFFFF"/>
                </a:solidFill>
              </a:rPr>
              <a:t>Perov, and Tenenbaum</a:t>
            </a:r>
            <a:r>
              <a:rPr lang="en-US" sz="1200" b="1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“Approximate Bayesian Image Interpretation using Generative Probabilistic Graphics Programs.”  NIPS, 2013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838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Fits Template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Generative </a:t>
            </a:r>
            <a:r>
              <a:rPr lang="en-US" dirty="0" smtClean="0">
                <a:solidFill>
                  <a:schemeClr val="bg1"/>
                </a:solidFill>
              </a:rPr>
              <a:t>scene model </a:t>
            </a:r>
            <a:r>
              <a:rPr lang="en-US" dirty="0">
                <a:solidFill>
                  <a:schemeClr val="bg1"/>
                </a:solidFill>
              </a:rPr>
              <a:t>as </a:t>
            </a:r>
            <a:r>
              <a:rPr lang="en-US" dirty="0" smtClean="0">
                <a:solidFill>
                  <a:schemeClr val="bg1"/>
                </a:solidFill>
              </a:rPr>
              <a:t>program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Deterministic simulator (renderer)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Automatic inversion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25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Other People Who Could Give This Tutorial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5088391" y="10668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err="1" smtClean="0">
                <a:solidFill>
                  <a:schemeClr val="accent3"/>
                </a:solidFill>
              </a:rPr>
              <a:t>Mansinghka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5" name="Picture 4" descr="vkm_headshot_high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/>
        </p:blipFill>
        <p:spPr>
          <a:xfrm>
            <a:off x="5121767" y="1374634"/>
            <a:ext cx="952500" cy="1335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2286000" y="10668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>
                <a:solidFill>
                  <a:schemeClr val="accent3"/>
                </a:solidFill>
              </a:rPr>
              <a:t>van de </a:t>
            </a:r>
            <a:r>
              <a:rPr lang="en-US" sz="1050" kern="1200" dirty="0" err="1">
                <a:solidFill>
                  <a:schemeClr val="accent3"/>
                </a:solidFill>
              </a:rPr>
              <a:t>Meent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8" name="Picture 7" descr="ndg-headshot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91" y="3048000"/>
            <a:ext cx="1126330" cy="139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auto">
          <a:xfrm>
            <a:off x="5088391" y="27432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Goodman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10" name="Picture 9" descr="profi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91" y="4800600"/>
            <a:ext cx="1270000" cy="1549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268991" y="44958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err="1">
                <a:solidFill>
                  <a:schemeClr val="accent3"/>
                </a:solidFill>
              </a:rPr>
              <a:t>Stuhlmüller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12" name="Picture 11" descr="broo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352667"/>
            <a:ext cx="889000" cy="13745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3733800" y="10668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Paige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268991" y="2743200"/>
            <a:ext cx="1256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err="1" smtClean="0">
                <a:solidFill>
                  <a:schemeClr val="accent3"/>
                </a:solidFill>
              </a:rPr>
              <a:t>Perov</a:t>
            </a:r>
            <a:endParaRPr lang="en-US" sz="1050" dirty="0">
              <a:solidFill>
                <a:schemeClr val="accent3"/>
              </a:solidFill>
            </a:endParaRPr>
          </a:p>
        </p:txBody>
      </p:sp>
      <p:pic>
        <p:nvPicPr>
          <p:cNvPr id="16" name="Picture 2" descr="C:\Oxford\FrankPresentation\Yu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91" y="3048000"/>
            <a:ext cx="1270000" cy="13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avid_and_peterson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67" b="5801"/>
          <a:stretch/>
        </p:blipFill>
        <p:spPr>
          <a:xfrm>
            <a:off x="3792991" y="3048000"/>
            <a:ext cx="1179576" cy="14356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3716791" y="2743200"/>
            <a:ext cx="12567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solidFill>
                  <a:schemeClr val="accent3"/>
                </a:solidFill>
              </a:rPr>
              <a:t>Wingate</a:t>
            </a:r>
            <a:endParaRPr lang="en-US" sz="1050" dirty="0">
              <a:solidFill>
                <a:schemeClr val="accent3"/>
              </a:solidFill>
            </a:endParaRPr>
          </a:p>
        </p:txBody>
      </p:sp>
      <p:pic>
        <p:nvPicPr>
          <p:cNvPr id="19" name="Picture 18" descr="url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91" y="4781135"/>
            <a:ext cx="1040283" cy="15434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3720042" y="4501949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Roy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21" name="Picture 20" descr="url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91" y="4800600"/>
            <a:ext cx="1088571" cy="15240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 bwMode="auto">
          <a:xfrm>
            <a:off x="5164591" y="44958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Russell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23" name="Picture 22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91" y="1371600"/>
            <a:ext cx="984250" cy="13658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 bwMode="auto">
          <a:xfrm>
            <a:off x="6437842" y="1073033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err="1" smtClean="0">
                <a:solidFill>
                  <a:schemeClr val="accent3"/>
                </a:solidFill>
              </a:rPr>
              <a:t>Pfeffer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5029200" y="6400800"/>
            <a:ext cx="4876800" cy="4114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 smtClean="0"/>
              <a:t>And others, with apologies …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pic>
        <p:nvPicPr>
          <p:cNvPr id="27" name="Picture 26" descr="highres_77699532.jpe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r="6794"/>
          <a:stretch/>
        </p:blipFill>
        <p:spPr>
          <a:xfrm>
            <a:off x="2362200" y="1371600"/>
            <a:ext cx="1115568" cy="1295400"/>
          </a:xfrm>
          <a:prstGeom prst="rect">
            <a:avLst/>
          </a:prstGeom>
        </p:spPr>
      </p:pic>
      <p:pic>
        <p:nvPicPr>
          <p:cNvPr id="28" name="Picture 27" descr="portrait_smal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048000"/>
            <a:ext cx="1144988" cy="1371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6477000" y="27432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smtClean="0">
                <a:solidFill>
                  <a:schemeClr val="accent3"/>
                </a:solidFill>
              </a:rPr>
              <a:t>Ritchie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46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Basic Probabilistic Programming Concepts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6355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Procedures “sample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Programs are generative models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Mixed deterministic and stochastic procedures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Not generally differentiable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w.r.t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 parameters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 factor graph correspondence in general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May have nondeterministic random variable cardinality</a:t>
            </a:r>
          </a:p>
          <a:p>
            <a:pPr marL="0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78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Probabilistic Programs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</a:t>
            </a:r>
            <a:endParaRPr lang="en-US" dirty="0" smtClean="0"/>
          </a:p>
          <a:p>
            <a:pPr lvl="1"/>
            <a:r>
              <a:rPr lang="en-US" dirty="0" smtClean="0"/>
              <a:t>Directives</a:t>
            </a:r>
          </a:p>
          <a:p>
            <a:pPr lvl="1"/>
            <a:r>
              <a:rPr lang="en-US" dirty="0" smtClean="0"/>
              <a:t>Expressions</a:t>
            </a:r>
          </a:p>
          <a:p>
            <a:r>
              <a:rPr lang="en-US" dirty="0" smtClean="0"/>
              <a:t>Semantics</a:t>
            </a:r>
          </a:p>
          <a:p>
            <a:pPr lvl="1"/>
            <a:r>
              <a:rPr lang="en-US" dirty="0" smtClean="0"/>
              <a:t>Via examples</a:t>
            </a:r>
          </a:p>
          <a:p>
            <a:pPr marL="5746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6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: Directives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14400" y="1219200"/>
            <a:ext cx="723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/>
              </a:rPr>
              <a:t>[assume symbol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]</a:t>
            </a:r>
          </a:p>
          <a:p>
            <a:r>
              <a:rPr lang="en-US" dirty="0">
                <a:solidFill>
                  <a:schemeClr val="bg1"/>
                </a:solidFill>
                <a:latin typeface="Courier New"/>
              </a:rPr>
              <a:t>[observe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value]</a:t>
            </a:r>
          </a:p>
          <a:p>
            <a:r>
              <a:rPr lang="en-US" dirty="0">
                <a:solidFill>
                  <a:schemeClr val="bg1"/>
                </a:solidFill>
                <a:latin typeface="Courier New"/>
              </a:rPr>
              <a:t>[predict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]</a:t>
            </a:r>
          </a:p>
          <a:p>
            <a:endParaRPr lang="en-US" dirty="0" smtClean="0">
              <a:solidFill>
                <a:schemeClr val="bg1"/>
              </a:solidFill>
              <a:latin typeface="Courier New"/>
            </a:endParaRPr>
          </a:p>
          <a:p>
            <a:endParaRPr lang="en-US" dirty="0">
              <a:solidFill>
                <a:schemeClr val="bg1"/>
              </a:solidFill>
              <a:latin typeface="Courier New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 New"/>
              </a:rPr>
              <a:t>[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observe-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csv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url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csv-expr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csv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-value]</a:t>
            </a:r>
          </a:p>
          <a:p>
            <a:r>
              <a:rPr lang="en-US" dirty="0">
                <a:solidFill>
                  <a:schemeClr val="bg1"/>
                </a:solidFill>
                <a:latin typeface="Courier New"/>
              </a:rPr>
              <a:t>[import </a:t>
            </a:r>
            <a:r>
              <a:rPr lang="en-US" dirty="0" err="1">
                <a:solidFill>
                  <a:schemeClr val="bg1"/>
                </a:solidFill>
                <a:latin typeface="Courier New"/>
              </a:rPr>
              <a:t>url</a:t>
            </a:r>
            <a:r>
              <a:rPr lang="en-US" dirty="0">
                <a:solidFill>
                  <a:schemeClr val="bg1"/>
                </a:solidFill>
                <a:latin typeface="Courier New"/>
              </a:rPr>
              <a:t>]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6263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 : Expressions (Lisp/Scheme)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= literal | symbol | list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literal =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boolean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| long | rational | double | string | nil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list = () | (keyword &amp;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exprs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 |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exprs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keyword = quote | define | lambda | if |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cond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| let | 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begin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930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: quote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'</a:t>
            </a:r>
            <a:r>
              <a:rPr lang="en-US" sz="1800" dirty="0" err="1" smtClean="0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&lt;=&gt; (quote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 =&gt;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A quoted expression. Yields an unevaluated expression.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096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: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99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(lambda (&amp; symbols) body) =&gt; compound procedure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(lambda symbol body) =&gt; compound 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procedure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Constructs a compound procedures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.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Example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fi-FI" sz="1800" dirty="0">
                <a:solidFill>
                  <a:schemeClr val="bg1"/>
                </a:solidFill>
                <a:latin typeface="Courier New"/>
              </a:rPr>
              <a:t>((</a:t>
            </a:r>
            <a:r>
              <a:rPr lang="fi-FI" sz="1800" dirty="0" err="1">
                <a:solidFill>
                  <a:schemeClr val="bg1"/>
                </a:solidFill>
                <a:latin typeface="Courier New"/>
              </a:rPr>
              <a:t>lambda</a:t>
            </a:r>
            <a:r>
              <a:rPr lang="fi-FI" sz="1800" dirty="0">
                <a:solidFill>
                  <a:schemeClr val="bg1"/>
                </a:solidFill>
                <a:latin typeface="Courier New"/>
              </a:rPr>
              <a:t> (n m) </a:t>
            </a:r>
            <a:endParaRPr lang="fi-FI" sz="1800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fi-FI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fi-FI" sz="1800" dirty="0" smtClean="0">
                <a:solidFill>
                  <a:schemeClr val="bg1"/>
                </a:solidFill>
                <a:latin typeface="Courier New"/>
              </a:rPr>
              <a:t>        (</a:t>
            </a:r>
            <a:r>
              <a:rPr lang="fi-FI" sz="1800" dirty="0">
                <a:solidFill>
                  <a:schemeClr val="bg1"/>
                </a:solidFill>
                <a:latin typeface="Courier New"/>
              </a:rPr>
              <a:t>* (+ n 1) m)) </a:t>
            </a:r>
          </a:p>
          <a:p>
            <a:pPr lvl="1"/>
            <a:r>
              <a:rPr lang="fi-FI" sz="1800" dirty="0">
                <a:solidFill>
                  <a:schemeClr val="bg1"/>
                </a:solidFill>
                <a:latin typeface="Courier New"/>
              </a:rPr>
              <a:t>   </a:t>
            </a:r>
            <a:r>
              <a:rPr lang="fi-FI" sz="1800" dirty="0" smtClean="0">
                <a:solidFill>
                  <a:schemeClr val="bg1"/>
                </a:solidFill>
                <a:latin typeface="Courier New"/>
              </a:rPr>
              <a:t> 1 </a:t>
            </a:r>
            <a:r>
              <a:rPr lang="fi-FI" sz="1800" dirty="0">
                <a:solidFill>
                  <a:schemeClr val="bg1"/>
                </a:solidFill>
                <a:latin typeface="Courier New"/>
              </a:rPr>
              <a:t>2) </a:t>
            </a:r>
            <a:endParaRPr lang="fi-FI" sz="1800" dirty="0" smtClean="0">
              <a:solidFill>
                <a:schemeClr val="bg1"/>
              </a:solidFill>
              <a:latin typeface="Courier New"/>
            </a:endParaRPr>
          </a:p>
          <a:p>
            <a:pPr lvl="1"/>
            <a:endParaRPr lang="fi-FI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fi-FI" sz="1800" dirty="0" smtClean="0">
                <a:solidFill>
                  <a:schemeClr val="bg1"/>
                </a:solidFill>
                <a:latin typeface="Courier New"/>
              </a:rPr>
              <a:t>=</a:t>
            </a:r>
            <a:r>
              <a:rPr lang="fi-FI" sz="1800" dirty="0">
                <a:solidFill>
                  <a:schemeClr val="bg1"/>
                </a:solidFill>
                <a:latin typeface="Courier New"/>
              </a:rPr>
              <a:t>&gt; 4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77641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: 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99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(if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bool-expr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cons-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alt-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Example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Courier New"/>
              </a:rPr>
              <a:t>(if (= 1 1)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Courier New"/>
              </a:rPr>
              <a:t>        "the predicate is true"</a:t>
            </a:r>
          </a:p>
          <a:p>
            <a:pPr lvl="1"/>
            <a:r>
              <a:rPr lang="en-US" sz="1800" dirty="0">
                <a:solidFill>
                  <a:schemeClr val="bg1"/>
                </a:solidFill>
                <a:latin typeface="Courier New"/>
              </a:rPr>
              <a:t>        "the predicate is false")</a:t>
            </a:r>
          </a:p>
          <a:p>
            <a:pPr lvl="1"/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=&gt; "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the predicate is true"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119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Keywords : </a:t>
            </a:r>
            <a:r>
              <a:rPr lang="en-US" dirty="0" err="1" smtClean="0"/>
              <a:t>cond</a:t>
            </a:r>
            <a:r>
              <a:rPr lang="en-US" dirty="0" smtClean="0"/>
              <a:t>, let, begin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899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cond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(pred-1 cons-1) </a:t>
            </a:r>
          </a:p>
          <a:p>
            <a:r>
              <a:rPr lang="da-DK" sz="1800" dirty="0">
                <a:solidFill>
                  <a:schemeClr val="bg1"/>
                </a:solidFill>
                <a:latin typeface="Courier New"/>
              </a:rPr>
              <a:t>      (pred-2 cons-2) </a:t>
            </a:r>
          </a:p>
          <a:p>
            <a:r>
              <a:rPr lang="da-DK" sz="1800" dirty="0">
                <a:solidFill>
                  <a:schemeClr val="bg1"/>
                </a:solidFill>
                <a:latin typeface="Courier New"/>
              </a:rPr>
              <a:t>     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else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alt)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(let ((a 1)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(b 2))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prn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"hello world")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(+ a b))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(begin &amp;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exprs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580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9916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tests: </a:t>
            </a:r>
            <a:endParaRPr lang="da-DK" sz="1800" b="1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 err="1" smtClean="0">
                <a:solidFill>
                  <a:schemeClr val="bg1"/>
                </a:solidFill>
                <a:latin typeface="Courier New"/>
              </a:rPr>
              <a:t>nil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some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symbol?,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number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ratio?, long?,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float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boolean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even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odd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?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relational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: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and, or, not=, =, &gt;, &gt;=, &lt;, &lt;=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casting: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long, double,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boolean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str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read-string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sequences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: </a:t>
            </a:r>
            <a:endParaRPr lang="da-DK" sz="1800" b="1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list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car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cdr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first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second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nth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rest,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count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cons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unique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arithmetic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: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+, -, *, /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math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: </a:t>
            </a:r>
            <a:endParaRPr lang="da-DK" sz="1800" b="1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log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log10,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pow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sqrt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cbrt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floor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ceil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round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rint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abs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signum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sin,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tan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asin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acos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atan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sinh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cosh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tanh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inc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dec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mod, sum,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cumsum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mean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normalize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io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: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prn</a:t>
            </a:r>
            <a:endParaRPr lang="en-US" sz="1800" dirty="0" smtClean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6574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3820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eval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'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 &lt;=&gt;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=&gt; </a:t>
            </a:r>
            <a:r>
              <a:rPr lang="da-DK" sz="1800" dirty="0" err="1" smtClean="0">
                <a:solidFill>
                  <a:schemeClr val="bg1"/>
                </a:solidFill>
                <a:latin typeface="Courier New"/>
              </a:rPr>
              <a:t>value</a:t>
            </a:r>
            <a:endParaRPr lang="da-DK" sz="1800" dirty="0" smtClean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Evaluates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an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expression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. The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expression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must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be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quoted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in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order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to not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be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eagerly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evaluated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.</a:t>
            </a: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(apply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(&amp;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args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)) &lt;=&gt;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arg-1 arg-2 ...) =&gt; 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value</a:t>
            </a: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Courier New"/>
              </a:rPr>
              <a:t>Applies a procedure to the list of arguments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0696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What is Probabilistic Programming?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61" y="1524000"/>
            <a:ext cx="2239139" cy="3950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524000"/>
            <a:ext cx="2239139" cy="3950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535817"/>
            <a:ext cx="2667000" cy="39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4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6106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mem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)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latin typeface="Courier New"/>
              </a:rPr>
              <a:t>Constructs a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memoized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procedure instance from an expression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proc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that must evaluate to a procedure. If a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memoized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procedure call is made with a previously used set of arguments, a cached value is returned instead of re-doing computation. This is typically used both to get dynamic programming for free and to incrementally construct complex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datastructures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.</a:t>
            </a:r>
          </a:p>
          <a:p>
            <a:pPr lvl="1"/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Example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[assume H (</a:t>
            </a:r>
            <a:r>
              <a:rPr lang="en-US" sz="1800" dirty="0" err="1" smtClean="0">
                <a:solidFill>
                  <a:schemeClr val="bg1"/>
                </a:solidFill>
                <a:latin typeface="Courier New"/>
              </a:rPr>
              <a:t>mem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 (lambda (k) (list (normal 3 4) (gamma 1 1))))]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[assume theta_1 (H 1)]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[assume theta_2 (H 2)]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[assume theta_3 (H 1)]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[predict (= 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theta_1 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theta_3 )] =&gt; always true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109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Random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(beta a b)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 Beta distribution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pseudocounts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a and b. Returns a double on interval [0,1).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(binomial p n)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 Binomial distribution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success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 and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number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of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trials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n. Returns an long on the interval [0 ... n].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categorical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pairs)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categorical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parameterized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by a list of pairs (val p). The p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values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of all pairs must sum to 1 Returns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val-k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p-k.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879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Random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077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dirichlet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(alpha-1 …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alpha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-K))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Dirichlet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parameterized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by a list of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pseudocounts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alpha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. Returns a list of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probabilities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such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that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(sum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 = 1.0 and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count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 =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count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alpha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discrete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p)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discrete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parameterized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by a list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probabilities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which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must sum to 1. Returns an long in the range [0 ... K-1], with K =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count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p). The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result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k is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returned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nth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 k).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exponential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l)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samples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from an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exponential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 with with rate parameter l. Returns a double in the domain [0,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Inf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.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153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Random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07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flip p)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 a single binomial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trial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. Returns true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p and false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1-p.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(gamma a b)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 Gamma distribution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shape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a and rate b. Returns a double on the domain (0,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Inf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invgamma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a b)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an inverse Gamma distribution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shape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a and rate b. Returns a double on the domain (0,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Inf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).</a:t>
            </a: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(normal m v)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 univariate normal distribution with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mean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m and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variance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v. Returns a double on the domain (-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Inf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Inf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)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23619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Elementary Random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914400"/>
            <a:ext cx="80772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(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poisson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l)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Poisson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 with rate 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l.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(uniform-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continuous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min max)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 uniform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continuous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distribution. Returns a double in the domain [min, max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].</a:t>
            </a:r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b="1" dirty="0">
                <a:solidFill>
                  <a:schemeClr val="bg1"/>
                </a:solidFill>
                <a:latin typeface="Courier New"/>
              </a:rPr>
              <a:t>(uniform-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discrete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min max) 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samples from a uniform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discrete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distribution. Returns an long from the range [min ... max-1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].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6477000"/>
            <a:ext cx="76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http://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www.robots.ox.ac.uk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/~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fwood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urier New"/>
                <a:hlinkClick r:id="rId2"/>
              </a:rPr>
              <a:t>anglican</a:t>
            </a:r>
            <a:r>
              <a:rPr lang="en-US" sz="1400" dirty="0">
                <a:solidFill>
                  <a:schemeClr val="bg1"/>
                </a:solidFill>
                <a:latin typeface="Courier New"/>
                <a:hlinkClick r:id="rId2"/>
              </a:rPr>
              <a:t>/language</a:t>
            </a:r>
            <a:r>
              <a:rPr lang="en-US" sz="1400" dirty="0" smtClean="0">
                <a:solidFill>
                  <a:schemeClr val="bg1"/>
                </a:solidFill>
                <a:latin typeface="Courier New"/>
                <a:hlinkClick r:id="rId2"/>
              </a:rPr>
              <a:t>/</a:t>
            </a:r>
            <a:endParaRPr lang="en-US" sz="14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153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14400" y="990600"/>
            <a:ext cx="7543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Assume</a:t>
            </a:r>
            <a:r>
              <a:rPr lang="en-US" dirty="0" smtClean="0">
                <a:solidFill>
                  <a:srgbClr val="FFFFFF"/>
                </a:solidFill>
              </a:rPr>
              <a:t>   : declare variables / random and otherwise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Observe</a:t>
            </a:r>
            <a:r>
              <a:rPr lang="en-US" dirty="0" smtClean="0">
                <a:solidFill>
                  <a:srgbClr val="FFFFFF"/>
                </a:solidFill>
              </a:rPr>
              <a:t> : introduce data / constraints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Predict</a:t>
            </a:r>
            <a:r>
              <a:rPr lang="en-US" dirty="0" smtClean="0">
                <a:solidFill>
                  <a:srgbClr val="FFFFFF"/>
                </a:solidFill>
              </a:rPr>
              <a:t> : posterior functional to report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6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Anglican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914400"/>
            <a:ext cx="8991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Courier New"/>
              </a:rPr>
              <a:t>anglican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 -s *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yoursourcefile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*</a:t>
            </a: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or –</a:t>
            </a:r>
          </a:p>
          <a:p>
            <a:pPr marL="285750" indent="-285750">
              <a:buFontTx/>
              <a:buChar char="-"/>
            </a:pPr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cat *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yoursourcefile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* |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anglican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</a:t>
            </a: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endParaRPr lang="en-US" sz="1800" dirty="0" smtClean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Command 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line switches </a:t>
            </a:r>
            <a:r>
              <a:rPr lang="en-US" sz="1800" dirty="0" smtClean="0">
                <a:solidFill>
                  <a:schemeClr val="bg1"/>
                </a:solidFill>
                <a:latin typeface="Courier New"/>
              </a:rPr>
              <a:t>include</a:t>
            </a:r>
          </a:p>
          <a:p>
            <a:endParaRPr lang="en-US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en-US" sz="1100" dirty="0">
                <a:solidFill>
                  <a:schemeClr val="bg1"/>
                </a:solidFill>
                <a:latin typeface="Courier New"/>
              </a:rPr>
              <a:t> Switches                                           Default   </a:t>
            </a:r>
            <a:r>
              <a:rPr lang="en-US" sz="1100" dirty="0" err="1">
                <a:solidFill>
                  <a:schemeClr val="bg1"/>
                </a:solidFill>
                <a:latin typeface="Courier New"/>
              </a:rPr>
              <a:t>Desc</a:t>
            </a:r>
            <a:r>
              <a:rPr lang="en-US" sz="1100" dirty="0">
                <a:solidFill>
                  <a:schemeClr val="bg1"/>
                </a:solidFill>
                <a:latin typeface="Courier New"/>
              </a:rPr>
              <a:t>                                              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Courier New"/>
              </a:rPr>
              <a:t> --------                                           -------   ----                                              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Courier New"/>
              </a:rPr>
              <a:t> -h, --no-help, --help                              false     Show help                                         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Courier New"/>
              </a:rPr>
              <a:t> -s, --source-file                                  *in*      Anglican source file to interpret                 </a:t>
            </a:r>
          </a:p>
          <a:p>
            <a:pPr lvl="1"/>
            <a:r>
              <a:rPr lang="en-US" sz="1100" dirty="0">
                <a:solidFill>
                  <a:schemeClr val="bg1"/>
                </a:solidFill>
                <a:latin typeface="Courier New"/>
              </a:rPr>
              <a:t> -p, --predict-file                                 *out*     File into which to print predicts                 </a:t>
            </a:r>
          </a:p>
          <a:p>
            <a:pPr lvl="1"/>
            <a:r>
              <a:rPr lang="en-US" sz="1100" dirty="0" smtClean="0">
                <a:solidFill>
                  <a:schemeClr val="bg1"/>
                </a:solidFill>
                <a:latin typeface="Courier New"/>
              </a:rPr>
              <a:t> -</a:t>
            </a:r>
            <a:r>
              <a:rPr lang="en-US" sz="1100" dirty="0">
                <a:solidFill>
                  <a:schemeClr val="bg1"/>
                </a:solidFill>
                <a:latin typeface="Courier New"/>
              </a:rPr>
              <a:t>n, --</a:t>
            </a:r>
            <a:r>
              <a:rPr lang="en-US" sz="1100" dirty="0" err="1">
                <a:solidFill>
                  <a:schemeClr val="bg1"/>
                </a:solidFill>
                <a:latin typeface="Courier New"/>
              </a:rPr>
              <a:t>num</a:t>
            </a:r>
            <a:r>
              <a:rPr lang="en-US" sz="1100" dirty="0">
                <a:solidFill>
                  <a:schemeClr val="bg1"/>
                </a:solidFill>
                <a:latin typeface="Courier New"/>
              </a:rPr>
              <a:t>-samples                                  Infinity  Number of samples </a:t>
            </a:r>
            <a:endParaRPr lang="da-DK" sz="1100" dirty="0" smtClean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2420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200" y="9144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If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we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want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to generate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one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thousand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normally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distributed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samples</a:t>
            </a:r>
          </a:p>
          <a:p>
            <a:pPr algn="ctr"/>
            <a:endParaRPr lang="da-DK" sz="1800" b="1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dirty="0" err="1">
                <a:solidFill>
                  <a:schemeClr val="bg1"/>
                </a:solidFill>
                <a:latin typeface="Courier New"/>
              </a:rPr>
              <a:t>echo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"[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predict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(normal 5 10)]" |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anglican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-n 1000</a:t>
            </a:r>
            <a:endParaRPr lang="en-US" sz="1800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183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Generatively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6200" y="914400"/>
            <a:ext cx="8991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Approximately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what’s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the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probability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that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in a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room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filled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with 23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people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at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least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one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pair of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people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have the same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birthday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?</a:t>
            </a:r>
          </a:p>
          <a:p>
            <a:pPr algn="ctr"/>
            <a:endParaRPr lang="da-DK" sz="1800" b="1" dirty="0">
              <a:solidFill>
                <a:schemeClr val="bg1"/>
              </a:solidFill>
              <a:latin typeface="Courier New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[assume birthday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mem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(lambda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 (uniform-discrete 1 366)))]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[assume N 23]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[assume pair-equal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(lambda (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j)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(if (&gt;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N)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false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(if (&gt; j N)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  (pair-equal (+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1) (+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2))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  (if (= (birthday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) (birthday j)) 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    true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          (pair-equal </a:t>
            </a:r>
            <a:r>
              <a:rPr lang="en-US" sz="1800" dirty="0" err="1">
                <a:solidFill>
                  <a:schemeClr val="bg1"/>
                </a:solidFill>
                <a:latin typeface="Courier New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/>
              </a:rPr>
              <a:t> (+ j 1))))))]</a:t>
            </a:r>
          </a:p>
          <a:p>
            <a:r>
              <a:rPr lang="en-US" sz="1800" dirty="0">
                <a:solidFill>
                  <a:schemeClr val="bg1"/>
                </a:solidFill>
                <a:latin typeface="Courier New"/>
              </a:rPr>
              <a:t>[predict (pair-equal 1 2)]</a:t>
            </a:r>
            <a:endParaRPr lang="da-DK" sz="1800" dirty="0" smtClean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7737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Purely Functional Lisp?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483100"/>
          </a:xfrm>
        </p:spPr>
        <p:txBody>
          <a:bodyPr/>
          <a:lstStyle/>
          <a:p>
            <a:r>
              <a:rPr lang="en-US" sz="2000" dirty="0"/>
              <a:t>Purely </a:t>
            </a:r>
            <a:r>
              <a:rPr lang="en-US" sz="2000" dirty="0" smtClean="0"/>
              <a:t>functional ≈</a:t>
            </a:r>
          </a:p>
          <a:p>
            <a:pPr lvl="1"/>
            <a:r>
              <a:rPr lang="en-US" sz="1700" dirty="0" smtClean="0"/>
              <a:t>No </a:t>
            </a:r>
            <a:r>
              <a:rPr lang="en-US" sz="1500" dirty="0" smtClean="0">
                <a:latin typeface="Courier New"/>
              </a:rPr>
              <a:t>set!</a:t>
            </a:r>
          </a:p>
          <a:p>
            <a:pPr lvl="1"/>
            <a:r>
              <a:rPr lang="en-US" sz="1600" dirty="0" smtClean="0"/>
              <a:t>Exchangeable argument evaluation</a:t>
            </a:r>
            <a:endParaRPr lang="en-US" sz="1500" dirty="0" smtClean="0">
              <a:latin typeface="Courier New"/>
            </a:endParaRP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Prohibits</a:t>
            </a:r>
            <a:endParaRPr lang="en-US" sz="2000" dirty="0" smtClean="0">
              <a:latin typeface="Courier New"/>
            </a:endParaRPr>
          </a:p>
          <a:p>
            <a:pPr marL="574675" lvl="1" indent="0">
              <a:buNone/>
            </a:pPr>
            <a:r>
              <a:rPr lang="en-US" dirty="0" smtClean="0">
                <a:latin typeface="Courier New"/>
              </a:rPr>
              <a:t>[assume (a (normal </a:t>
            </a:r>
            <a:r>
              <a:rPr lang="en-US" dirty="0">
                <a:latin typeface="Courier New"/>
              </a:rPr>
              <a:t>5</a:t>
            </a:r>
            <a:r>
              <a:rPr lang="en-US" dirty="0" smtClean="0">
                <a:latin typeface="Courier New"/>
              </a:rPr>
              <a:t> </a:t>
            </a:r>
            <a:r>
              <a:rPr lang="en-US" dirty="0">
                <a:latin typeface="Courier New"/>
              </a:rPr>
              <a:t>10</a:t>
            </a:r>
            <a:r>
              <a:rPr lang="en-US" dirty="0" smtClean="0">
                <a:latin typeface="Courier New"/>
              </a:rPr>
              <a:t>))]</a:t>
            </a:r>
          </a:p>
          <a:p>
            <a:pPr marL="574675" lvl="1" indent="0">
              <a:buNone/>
            </a:pPr>
            <a:r>
              <a:rPr lang="en-US" dirty="0" smtClean="0">
                <a:latin typeface="Courier New"/>
              </a:rPr>
              <a:t>[assume (b (normal a 2 ))]</a:t>
            </a:r>
          </a:p>
          <a:p>
            <a:pPr marL="574675" lvl="1" indent="0">
              <a:buNone/>
            </a:pPr>
            <a:r>
              <a:rPr lang="en-US" dirty="0" smtClean="0">
                <a:latin typeface="Courier New"/>
              </a:rPr>
              <a:t>[assume (a (normal b 7 ))]</a:t>
            </a:r>
          </a:p>
          <a:p>
            <a:pPr marL="574675" lvl="1" indent="0">
              <a:buNone/>
            </a:pPr>
            <a:r>
              <a:rPr lang="en-US" dirty="0" smtClean="0">
                <a:latin typeface="Courier New"/>
              </a:rPr>
              <a:t>=&gt; Error</a:t>
            </a:r>
          </a:p>
          <a:p>
            <a:pPr marL="0" indent="0">
              <a:buNone/>
            </a:pPr>
            <a:endParaRPr lang="en-US" sz="2400" dirty="0" smtClean="0">
              <a:latin typeface="Courier New"/>
            </a:endParaRPr>
          </a:p>
          <a:p>
            <a:r>
              <a:rPr lang="en-US" sz="2400" dirty="0" smtClean="0">
                <a:latin typeface="+mj-lt"/>
              </a:rPr>
              <a:t>Imperative languages syntactically allow</a:t>
            </a:r>
            <a:endParaRPr lang="en-US" sz="2400" dirty="0">
              <a:latin typeface="+mj-lt"/>
            </a:endParaRPr>
          </a:p>
          <a:p>
            <a:pPr marL="574675" lvl="1" indent="0">
              <a:buNone/>
            </a:pPr>
            <a:r>
              <a:rPr lang="en-US" dirty="0" err="1" smtClean="0">
                <a:latin typeface="Courier New"/>
              </a:rPr>
              <a:t>int</a:t>
            </a:r>
            <a:r>
              <a:rPr lang="en-US" dirty="0" smtClean="0">
                <a:latin typeface="Courier New"/>
              </a:rPr>
              <a:t> a = normal(5,10);</a:t>
            </a:r>
          </a:p>
          <a:p>
            <a:pPr marL="574675" lvl="1" indent="0">
              <a:buNone/>
            </a:pPr>
            <a:r>
              <a:rPr lang="en-US" dirty="0" err="1" smtClean="0">
                <a:latin typeface="Courier New"/>
              </a:rPr>
              <a:t>int</a:t>
            </a:r>
            <a:r>
              <a:rPr lang="en-US" dirty="0" smtClean="0">
                <a:latin typeface="Courier New"/>
              </a:rPr>
              <a:t> b = normal(a,2 );</a:t>
            </a:r>
          </a:p>
          <a:p>
            <a:pPr marL="574675" lvl="1" indent="0">
              <a:buNone/>
            </a:pPr>
            <a:r>
              <a:rPr lang="en-US" dirty="0" err="1" smtClean="0">
                <a:latin typeface="Courier New"/>
              </a:rPr>
              <a:t>int</a:t>
            </a:r>
            <a:r>
              <a:rPr lang="en-US" dirty="0" smtClean="0">
                <a:latin typeface="Courier New"/>
              </a:rPr>
              <a:t> a = normal(b,7 );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5867400"/>
            <a:ext cx="4978400" cy="5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77200" y="5867400"/>
            <a:ext cx="738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 New"/>
              </a:rPr>
              <a:t>?!?</a:t>
            </a:r>
            <a:endParaRPr lang="en-US" dirty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325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Overarching Goals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29600" cy="4635500"/>
          </a:xfrm>
        </p:spPr>
        <p:txBody>
          <a:bodyPr/>
          <a:lstStyle/>
          <a:p>
            <a:pPr marL="514350" indent="-514350">
              <a:buAutoNum type="romanLcParenBoth"/>
              <a:defRPr/>
            </a:pPr>
            <a:r>
              <a:rPr lang="en-US" dirty="0" smtClean="0"/>
              <a:t>Accelerate iteration over 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Inference is automatic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Writing generative code is easier than deriving model inverses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Lower technical barrier of entry to development of new models</a:t>
            </a:r>
          </a:p>
          <a:p>
            <a:pPr marL="766763" lvl="1" indent="-285750">
              <a:buFontTx/>
              <a:buChar char="-"/>
              <a:defRPr/>
            </a:pPr>
            <a:endParaRPr lang="en-US" dirty="0" smtClean="0"/>
          </a:p>
          <a:p>
            <a:pPr marL="514350" indent="-514350">
              <a:buAutoNum type="romanLcParenBoth"/>
              <a:defRPr/>
            </a:pPr>
            <a:r>
              <a:rPr lang="en-US" dirty="0" smtClean="0"/>
              <a:t>Accelerate iteration over inference procedures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Computer language is an abstraction barrier</a:t>
            </a:r>
          </a:p>
          <a:p>
            <a:pPr marL="1144588" lvl="2" indent="-285750">
              <a:buFontTx/>
              <a:buChar char="-"/>
              <a:defRPr/>
            </a:pPr>
            <a:r>
              <a:rPr lang="en-US" dirty="0" smtClean="0"/>
              <a:t>Inference procedures can be tested against a library of models</a:t>
            </a:r>
          </a:p>
          <a:p>
            <a:pPr marL="1144588" lvl="2" indent="-285750">
              <a:buFontTx/>
              <a:buChar char="-"/>
              <a:defRPr/>
            </a:pPr>
            <a:r>
              <a:rPr lang="en-US" dirty="0" smtClean="0"/>
              <a:t>Inference procedures become “</a:t>
            </a:r>
            <a:r>
              <a:rPr lang="en-US" dirty="0"/>
              <a:t>c</a:t>
            </a:r>
            <a:r>
              <a:rPr lang="en-US" dirty="0" smtClean="0"/>
              <a:t>ompiler optimizations”</a:t>
            </a:r>
          </a:p>
          <a:p>
            <a:pPr marL="481013" lvl="1" indent="0">
              <a:buNone/>
              <a:defRPr/>
            </a:pPr>
            <a:endParaRPr lang="en-US" dirty="0" smtClean="0"/>
          </a:p>
          <a:p>
            <a:pPr marL="514350" indent="-514350">
              <a:buAutoNum type="romanLcParenBoth"/>
              <a:defRPr/>
            </a:pPr>
            <a:r>
              <a:rPr lang="en-US" dirty="0" smtClean="0"/>
              <a:t>Enable development of more expressive 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/>
              <a:t>P</a:t>
            </a:r>
            <a:r>
              <a:rPr lang="en-US" dirty="0" smtClean="0"/>
              <a:t>robabilistic programs can express a </a:t>
            </a:r>
            <a:r>
              <a:rPr lang="en-US" dirty="0"/>
              <a:t>superset of graphical </a:t>
            </a:r>
            <a:r>
              <a:rPr lang="en-US" dirty="0" smtClean="0"/>
              <a:t>models</a:t>
            </a:r>
          </a:p>
          <a:p>
            <a:pPr marL="766763" lvl="1" indent="-285750">
              <a:buFontTx/>
              <a:buChar char="-"/>
              <a:defRPr/>
            </a:pPr>
            <a:r>
              <a:rPr lang="en-US" dirty="0" smtClean="0"/>
              <a:t>Modern machine </a:t>
            </a:r>
            <a:r>
              <a:rPr lang="en-US" dirty="0"/>
              <a:t>learning </a:t>
            </a:r>
            <a:r>
              <a:rPr lang="en-US" dirty="0" smtClean="0"/>
              <a:t>models are tens of lines of code</a:t>
            </a:r>
          </a:p>
          <a:p>
            <a:pPr marL="766763" lvl="1" indent="-285750">
              <a:buFontTx/>
              <a:buChar char="-"/>
              <a:defRPr/>
            </a:pPr>
            <a:endParaRPr lang="en-US" dirty="0" smtClean="0"/>
          </a:p>
          <a:p>
            <a:pPr marL="766763" lvl="1" indent="-285750">
              <a:buFontTx/>
              <a:buChar char="-"/>
              <a:defRPr/>
            </a:pPr>
            <a:endParaRPr lang="en-US" dirty="0" smtClean="0"/>
          </a:p>
          <a:p>
            <a:pPr marL="766763" lvl="1" indent="-285750">
              <a:buFontTx/>
              <a:buChar char="-"/>
              <a:defRPr/>
            </a:pPr>
            <a:endParaRPr lang="en-US" dirty="0" smtClean="0"/>
          </a:p>
          <a:p>
            <a:pPr marL="0" indent="0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916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Imposing Soft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807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What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if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you’re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asked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to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say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what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numbers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when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added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together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,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equal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7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?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</a:t>
            </a:r>
          </a:p>
          <a:p>
            <a:endParaRPr lang="da-DK" sz="1800" b="1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fr-FR" sz="1800" dirty="0">
                <a:solidFill>
                  <a:schemeClr val="bg1"/>
                </a:solidFill>
                <a:latin typeface="Courier New"/>
              </a:rPr>
              <a:t>[assume a (- (poisson 100) 100)]</a:t>
            </a:r>
          </a:p>
          <a:p>
            <a:pPr lvl="1"/>
            <a:r>
              <a:rPr lang="fr-FR" sz="1800" dirty="0">
                <a:solidFill>
                  <a:schemeClr val="bg1"/>
                </a:solidFill>
                <a:latin typeface="Courier New"/>
              </a:rPr>
              <a:t>[assume b (- (poisson 100) 100)]</a:t>
            </a:r>
          </a:p>
          <a:p>
            <a:pPr lvl="1"/>
            <a:r>
              <a:rPr lang="fr-FR" sz="1800" dirty="0">
                <a:solidFill>
                  <a:schemeClr val="bg1"/>
                </a:solidFill>
                <a:latin typeface="Courier New"/>
              </a:rPr>
              <a:t>[observe </a:t>
            </a:r>
            <a:r>
              <a:rPr lang="fr-FR" sz="1800" dirty="0" smtClean="0">
                <a:solidFill>
                  <a:schemeClr val="bg1"/>
                </a:solidFill>
                <a:latin typeface="Courier New"/>
              </a:rPr>
              <a:t>(normal (</a:t>
            </a:r>
            <a:r>
              <a:rPr lang="fr-FR" sz="1800" dirty="0">
                <a:solidFill>
                  <a:schemeClr val="bg1"/>
                </a:solidFill>
                <a:latin typeface="Courier New"/>
              </a:rPr>
              <a:t>+ a b</a:t>
            </a:r>
            <a:r>
              <a:rPr lang="fr-FR" sz="1800" dirty="0" smtClean="0">
                <a:solidFill>
                  <a:schemeClr val="bg1"/>
                </a:solidFill>
                <a:latin typeface="Courier New"/>
              </a:rPr>
              <a:t>) 0.00001) </a:t>
            </a:r>
            <a:r>
              <a:rPr lang="fr-FR" sz="1800" dirty="0">
                <a:solidFill>
                  <a:schemeClr val="bg1"/>
                </a:solidFill>
                <a:latin typeface="Courier New"/>
              </a:rPr>
              <a:t>7]</a:t>
            </a:r>
          </a:p>
          <a:p>
            <a:pPr lvl="1"/>
            <a:r>
              <a:rPr lang="fr-FR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fr-FR" sz="1800" dirty="0" err="1">
                <a:solidFill>
                  <a:schemeClr val="bg1"/>
                </a:solidFill>
                <a:latin typeface="Courier New"/>
              </a:rPr>
              <a:t>predict</a:t>
            </a:r>
            <a:r>
              <a:rPr lang="fr-FR" sz="1800" dirty="0">
                <a:solidFill>
                  <a:schemeClr val="bg1"/>
                </a:solidFill>
                <a:latin typeface="Courier New"/>
              </a:rPr>
              <a:t> (</a:t>
            </a:r>
            <a:r>
              <a:rPr lang="fr-FR" sz="1800" dirty="0" err="1">
                <a:solidFill>
                  <a:schemeClr val="bg1"/>
                </a:solidFill>
                <a:latin typeface="Courier New"/>
              </a:rPr>
              <a:t>list</a:t>
            </a:r>
            <a:r>
              <a:rPr lang="fr-FR" sz="1800" dirty="0">
                <a:solidFill>
                  <a:schemeClr val="bg1"/>
                </a:solidFill>
                <a:latin typeface="Courier New"/>
              </a:rPr>
              <a:t> a b)]</a:t>
            </a:r>
            <a:endParaRPr lang="da-DK" sz="1800" dirty="0" smtClean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585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Observing Data / Bayesian Inference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Suppose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we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are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trying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to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get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a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Bayesian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estimate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the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mean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of a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Gaussian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distribution, given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some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err="1">
                <a:solidFill>
                  <a:schemeClr val="bg1"/>
                </a:solidFill>
                <a:latin typeface="Courier New"/>
              </a:rPr>
              <a:t>observed</a:t>
            </a:r>
            <a:r>
              <a:rPr lang="da-DK" sz="1800" b="1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data...</a:t>
            </a:r>
          </a:p>
          <a:p>
            <a:pPr algn="ctr"/>
            <a:endParaRPr lang="da-DK" sz="1800" b="1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assume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sigma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sqrt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2)]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assume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(normal 1 (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sqrt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5))]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observe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(normal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sigma) 9]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observe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(normal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sigma) 8]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predict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]</a:t>
            </a:r>
            <a:endParaRPr lang="da-DK" sz="1800" dirty="0" smtClean="0">
              <a:solidFill>
                <a:schemeClr val="bg1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2942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Interpreting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914400"/>
            <a:ext cx="80772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Predict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Application Outputs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Stream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 On Program </a:t>
            </a:r>
            <a:r>
              <a:rPr lang="da-DK" sz="1800" b="1" dirty="0" err="1" smtClean="0">
                <a:solidFill>
                  <a:schemeClr val="bg1"/>
                </a:solidFill>
                <a:latin typeface="Courier New"/>
              </a:rPr>
              <a:t>Execution</a:t>
            </a:r>
            <a:r>
              <a:rPr lang="da-DK" sz="1800" b="1" dirty="0" smtClean="0">
                <a:solidFill>
                  <a:schemeClr val="bg1"/>
                </a:solidFill>
                <a:latin typeface="Courier New"/>
              </a:rPr>
              <a:t>*</a:t>
            </a:r>
          </a:p>
          <a:p>
            <a:pPr algn="ctr"/>
            <a:endParaRPr lang="da-DK" sz="1800" b="1" dirty="0">
              <a:solidFill>
                <a:schemeClr val="bg1"/>
              </a:solidFill>
              <a:latin typeface="Courier New"/>
            </a:endParaRPr>
          </a:p>
          <a:p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...</a:t>
            </a:r>
          </a:p>
          <a:p>
            <a:r>
              <a:rPr lang="da-DK" sz="1800" dirty="0">
                <a:solidFill>
                  <a:schemeClr val="bg1"/>
                </a:solidFill>
                <a:latin typeface="Courier New"/>
              </a:rPr>
              <a:t>[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predict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 </a:t>
            </a:r>
            <a:r>
              <a:rPr lang="da-DK" sz="1800" dirty="0" err="1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]</a:t>
            </a:r>
          </a:p>
          <a:p>
            <a:pPr lvl="1"/>
            <a:endParaRPr lang="da-DK" sz="1800" dirty="0">
              <a:solidFill>
                <a:schemeClr val="bg1"/>
              </a:solidFill>
              <a:latin typeface="Courier New"/>
            </a:endParaRPr>
          </a:p>
          <a:p>
            <a:pPr lvl="1"/>
            <a:r>
              <a:rPr lang="da-DK" sz="1800" dirty="0" smtClean="0">
                <a:solidFill>
                  <a:schemeClr val="bg1"/>
                </a:solidFill>
                <a:latin typeface="Courier New"/>
              </a:rPr>
              <a:t>mu</a:t>
            </a:r>
            <a:r>
              <a:rPr lang="da-DK" sz="1800" dirty="0">
                <a:solidFill>
                  <a:schemeClr val="bg1"/>
                </a:solidFill>
                <a:latin typeface="Courier New"/>
              </a:rPr>
              <a:t>,7.34939837494981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mu,7.34939837494981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mu,6.221479774693378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mu,6.221479774693378</a:t>
            </a:r>
          </a:p>
          <a:p>
            <a:pPr lvl="1"/>
            <a:r>
              <a:rPr lang="da-DK" sz="1800" dirty="0">
                <a:solidFill>
                  <a:schemeClr val="bg1"/>
                </a:solidFill>
                <a:latin typeface="Courier New"/>
              </a:rPr>
              <a:t>mu,7.34939837494981</a:t>
            </a:r>
          </a:p>
        </p:txBody>
      </p:sp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75958"/>
            <a:ext cx="8267698" cy="106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19600" y="6477000"/>
            <a:ext cx="4953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* This is semantically dissimilar to query in Church and predict in Venture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275958"/>
            <a:ext cx="4699000" cy="1134242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260495"/>
            <a:ext cx="7291551" cy="11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4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Church / Venture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4191000" cy="4953000"/>
          </a:xfrm>
        </p:spPr>
        <p:txBody>
          <a:bodyPr numCol="1"/>
          <a:lstStyle/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(define observed-data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 '(4.18 5.36 7.54 2.47 8.83 6.21 5.22 6.41))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(define </a:t>
            </a:r>
            <a:r>
              <a:rPr lang="en-US" sz="900" dirty="0" err="1">
                <a:latin typeface="Courier New"/>
                <a:cs typeface="Courier New"/>
              </a:rPr>
              <a:t>num</a:t>
            </a:r>
            <a:r>
              <a:rPr lang="en-US" sz="900" dirty="0">
                <a:latin typeface="Courier New"/>
                <a:cs typeface="Courier New"/>
              </a:rPr>
              <a:t>-observations (length observed-data))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(define samples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 (</a:t>
            </a:r>
            <a:r>
              <a:rPr lang="en-US" sz="900" dirty="0" err="1">
                <a:latin typeface="Courier New"/>
                <a:cs typeface="Courier New"/>
              </a:rPr>
              <a:t>mh</a:t>
            </a:r>
            <a:r>
              <a:rPr lang="en-US" sz="900" dirty="0">
                <a:latin typeface="Courier New"/>
                <a:cs typeface="Courier New"/>
              </a:rPr>
              <a:t>-query 10 100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; defines</a:t>
            </a: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(</a:t>
            </a:r>
            <a:r>
              <a:rPr lang="en-US" sz="900" dirty="0">
                <a:latin typeface="Courier New"/>
                <a:cs typeface="Courier New"/>
              </a:rPr>
              <a:t>define mean (</a:t>
            </a:r>
            <a:r>
              <a:rPr lang="en-US" sz="900" dirty="0" err="1">
                <a:latin typeface="Courier New"/>
                <a:cs typeface="Courier New"/>
              </a:rPr>
              <a:t>gaussian</a:t>
            </a:r>
            <a:r>
              <a:rPr lang="en-US" sz="900" dirty="0">
                <a:latin typeface="Courier New"/>
                <a:cs typeface="Courier New"/>
              </a:rPr>
              <a:t> 0 10))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(</a:t>
            </a:r>
            <a:r>
              <a:rPr lang="en-US" sz="900" dirty="0">
                <a:latin typeface="Courier New"/>
                <a:cs typeface="Courier New"/>
              </a:rPr>
              <a:t>define </a:t>
            </a:r>
            <a:r>
              <a:rPr lang="en-US" sz="900" dirty="0" err="1">
                <a:latin typeface="Courier New"/>
                <a:cs typeface="Courier New"/>
              </a:rPr>
              <a:t>var</a:t>
            </a:r>
            <a:r>
              <a:rPr lang="en-US" sz="900" dirty="0">
                <a:latin typeface="Courier New"/>
                <a:cs typeface="Courier New"/>
              </a:rPr>
              <a:t>  (abs (</a:t>
            </a:r>
            <a:r>
              <a:rPr lang="en-US" sz="900" dirty="0" err="1">
                <a:latin typeface="Courier New"/>
                <a:cs typeface="Courier New"/>
              </a:rPr>
              <a:t>gaussian</a:t>
            </a:r>
            <a:r>
              <a:rPr lang="en-US" sz="900" dirty="0">
                <a:latin typeface="Courier New"/>
                <a:cs typeface="Courier New"/>
              </a:rPr>
              <a:t> 0 5)))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(</a:t>
            </a:r>
            <a:r>
              <a:rPr lang="en-US" sz="900" dirty="0">
                <a:latin typeface="Courier New"/>
                <a:cs typeface="Courier New"/>
              </a:rPr>
              <a:t>define sample-</a:t>
            </a:r>
            <a:r>
              <a:rPr lang="en-US" sz="900" dirty="0" err="1">
                <a:latin typeface="Courier New"/>
                <a:cs typeface="Courier New"/>
              </a:rPr>
              <a:t>gaussian</a:t>
            </a:r>
            <a:r>
              <a:rPr lang="en-US" sz="900" dirty="0">
                <a:latin typeface="Courier New"/>
                <a:cs typeface="Courier New"/>
              </a:rPr>
              <a:t> (lambda () (</a:t>
            </a:r>
            <a:r>
              <a:rPr lang="en-US" sz="900" dirty="0" err="1">
                <a:latin typeface="Courier New"/>
                <a:cs typeface="Courier New"/>
              </a:rPr>
              <a:t>gaussian</a:t>
            </a:r>
            <a:r>
              <a:rPr lang="en-US" sz="900" dirty="0">
                <a:latin typeface="Courier New"/>
                <a:cs typeface="Courier New"/>
              </a:rPr>
              <a:t> mean </a:t>
            </a:r>
            <a:r>
              <a:rPr lang="en-US" sz="900" dirty="0" err="1">
                <a:latin typeface="Courier New"/>
                <a:cs typeface="Courier New"/>
              </a:rPr>
              <a:t>var</a:t>
            </a:r>
            <a:r>
              <a:rPr lang="en-US" sz="900" dirty="0">
                <a:latin typeface="Courier New"/>
                <a:cs typeface="Courier New"/>
              </a:rPr>
              <a:t>)))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; query expression</a:t>
            </a: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(</a:t>
            </a:r>
            <a:r>
              <a:rPr lang="en-US" sz="900" dirty="0">
                <a:latin typeface="Courier New"/>
                <a:cs typeface="Courier New"/>
              </a:rPr>
              <a:t>list mean </a:t>
            </a:r>
            <a:r>
              <a:rPr lang="en-US" sz="900" dirty="0" err="1">
                <a:latin typeface="Courier New"/>
                <a:cs typeface="Courier New"/>
              </a:rPr>
              <a:t>var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; condition expression</a:t>
            </a: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smtClean="0">
                <a:latin typeface="Courier New"/>
                <a:cs typeface="Courier New"/>
              </a:rPr>
              <a:t>   (</a:t>
            </a:r>
            <a:r>
              <a:rPr lang="en-US" sz="900" dirty="0">
                <a:latin typeface="Courier New"/>
                <a:cs typeface="Courier New"/>
              </a:rPr>
              <a:t>equal? observed-data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         (repeat </a:t>
            </a:r>
            <a:r>
              <a:rPr lang="en-US" sz="900" dirty="0" err="1">
                <a:latin typeface="Courier New"/>
                <a:cs typeface="Courier New"/>
              </a:rPr>
              <a:t>num</a:t>
            </a:r>
            <a:r>
              <a:rPr lang="en-US" sz="900" dirty="0">
                <a:latin typeface="Courier New"/>
                <a:cs typeface="Courier New"/>
              </a:rPr>
              <a:t>-observations sample-</a:t>
            </a:r>
            <a:r>
              <a:rPr lang="en-US" sz="900" dirty="0" err="1">
                <a:latin typeface="Courier New"/>
                <a:cs typeface="Courier New"/>
              </a:rPr>
              <a:t>gaussian</a:t>
            </a:r>
            <a:r>
              <a:rPr lang="en-US" sz="900" dirty="0">
                <a:latin typeface="Courier New"/>
                <a:cs typeface="Courier New"/>
              </a:rPr>
              <a:t>))</a:t>
            </a:r>
            <a:r>
              <a:rPr lang="en-US" sz="900" dirty="0" smtClean="0">
                <a:latin typeface="Courier New"/>
                <a:cs typeface="Courier New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samples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495800" y="990600"/>
            <a:ext cx="441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v.clear</a:t>
            </a:r>
            <a:r>
              <a:rPr lang="en-US" sz="900" dirty="0">
                <a:latin typeface="Courier New"/>
                <a:cs typeface="Courier New"/>
              </a:rPr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v.assume</a:t>
            </a:r>
            <a:r>
              <a:rPr lang="en-US" sz="900" dirty="0">
                <a:latin typeface="Courier New"/>
                <a:cs typeface="Courier New"/>
              </a:rPr>
              <a:t>('</a:t>
            </a:r>
            <a:r>
              <a:rPr lang="en-US" sz="900" dirty="0" err="1">
                <a:latin typeface="Courier New"/>
                <a:cs typeface="Courier New"/>
              </a:rPr>
              <a:t>get_mu</a:t>
            </a:r>
            <a:r>
              <a:rPr lang="en-US" sz="900" dirty="0">
                <a:latin typeface="Courier New"/>
                <a:cs typeface="Courier New"/>
              </a:rPr>
              <a:t>','(normal 0 1)')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v.assume</a:t>
            </a:r>
            <a:r>
              <a:rPr lang="en-US" sz="900" dirty="0">
                <a:latin typeface="Courier New"/>
                <a:cs typeface="Courier New"/>
              </a:rPr>
              <a:t>('</a:t>
            </a:r>
            <a:r>
              <a:rPr lang="en-US" sz="900" dirty="0" err="1">
                <a:latin typeface="Courier New"/>
                <a:cs typeface="Courier New"/>
              </a:rPr>
              <a:t>get_x</a:t>
            </a:r>
            <a:r>
              <a:rPr lang="en-US" sz="900" dirty="0">
                <a:latin typeface="Courier New"/>
                <a:cs typeface="Courier New"/>
              </a:rPr>
              <a:t>','(lambda () (normal </a:t>
            </a:r>
            <a:r>
              <a:rPr lang="en-US" sz="900" dirty="0" err="1">
                <a:latin typeface="Courier New"/>
                <a:cs typeface="Courier New"/>
              </a:rPr>
              <a:t>get_mu</a:t>
            </a:r>
            <a:r>
              <a:rPr lang="en-US" sz="900" dirty="0">
                <a:latin typeface="Courier New"/>
                <a:cs typeface="Courier New"/>
              </a:rPr>
              <a:t> 1))')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v.observe</a:t>
            </a:r>
            <a:r>
              <a:rPr lang="en-US" sz="900" dirty="0">
                <a:latin typeface="Courier New"/>
                <a:cs typeface="Courier New"/>
              </a:rPr>
              <a:t>('(</a:t>
            </a:r>
            <a:r>
              <a:rPr lang="en-US" sz="900" dirty="0" err="1">
                <a:latin typeface="Courier New"/>
                <a:cs typeface="Courier New"/>
              </a:rPr>
              <a:t>get_x</a:t>
            </a:r>
            <a:r>
              <a:rPr lang="en-US" sz="900" dirty="0">
                <a:latin typeface="Courier New"/>
                <a:cs typeface="Courier New"/>
              </a:rPr>
              <a:t>)','5.0')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v.observe</a:t>
            </a:r>
            <a:r>
              <a:rPr lang="en-US" sz="900" dirty="0">
                <a:latin typeface="Courier New"/>
                <a:cs typeface="Courier New"/>
              </a:rPr>
              <a:t>('(</a:t>
            </a:r>
            <a:r>
              <a:rPr lang="en-US" sz="900" dirty="0" err="1">
                <a:latin typeface="Courier New"/>
                <a:cs typeface="Courier New"/>
              </a:rPr>
              <a:t>get_x</a:t>
            </a:r>
            <a:r>
              <a:rPr lang="en-US" sz="900" dirty="0">
                <a:latin typeface="Courier New"/>
                <a:cs typeface="Courier New"/>
              </a:rPr>
              <a:t>)','6.0')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mu_samples</a:t>
            </a:r>
            <a:r>
              <a:rPr lang="en-US" sz="900" dirty="0">
                <a:latin typeface="Courier New"/>
                <a:cs typeface="Courier New"/>
              </a:rPr>
              <a:t>=</a:t>
            </a:r>
            <a:r>
              <a:rPr lang="en-US" sz="900" dirty="0" err="1">
                <a:latin typeface="Courier New"/>
                <a:cs typeface="Courier New"/>
              </a:rPr>
              <a:t>posterior_samples</a:t>
            </a:r>
            <a:r>
              <a:rPr lang="en-US" sz="900" dirty="0">
                <a:latin typeface="Courier New"/>
                <a:cs typeface="Courier New"/>
              </a:rPr>
              <a:t>('get_mu',</a:t>
            </a:r>
            <a:r>
              <a:rPr lang="en-US" sz="900" dirty="0" err="1">
                <a:latin typeface="Courier New"/>
                <a:cs typeface="Courier New"/>
              </a:rPr>
              <a:t>no_samples</a:t>
            </a:r>
            <a:r>
              <a:rPr lang="en-US" sz="900" dirty="0">
                <a:latin typeface="Courier New"/>
                <a:cs typeface="Courier New"/>
              </a:rPr>
              <a:t>=400,int_mh=200)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true_e_mu</a:t>
            </a:r>
            <a:r>
              <a:rPr lang="en-US" sz="900" dirty="0">
                <a:latin typeface="Courier New"/>
                <a:cs typeface="Courier New"/>
              </a:rPr>
              <a:t>=3.7; </a:t>
            </a:r>
            <a:r>
              <a:rPr lang="en-US" sz="900" dirty="0" err="1">
                <a:latin typeface="Courier New"/>
                <a:cs typeface="Courier New"/>
              </a:rPr>
              <a:t>true_sd_mu</a:t>
            </a:r>
            <a:r>
              <a:rPr lang="en-US" sz="900" dirty="0">
                <a:latin typeface="Courier New"/>
                <a:cs typeface="Courier New"/>
              </a:rPr>
              <a:t> = .58    # true value (analytically computed)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diff=abs(</a:t>
            </a:r>
            <a:r>
              <a:rPr lang="en-US" sz="900" dirty="0" err="1">
                <a:latin typeface="Courier New"/>
                <a:cs typeface="Courier New"/>
              </a:rPr>
              <a:t>np.mean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mu_samples</a:t>
            </a:r>
            <a:r>
              <a:rPr lang="en-US" sz="900" dirty="0">
                <a:latin typeface="Courier New"/>
                <a:cs typeface="Courier New"/>
              </a:rPr>
              <a:t>) - </a:t>
            </a:r>
            <a:r>
              <a:rPr lang="en-US" sz="900" dirty="0" err="1">
                <a:latin typeface="Courier New"/>
                <a:cs typeface="Courier New"/>
              </a:rPr>
              <a:t>true_e_mu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print 'true E(mu / D)=%.2f; estimated =%.3f' % (</a:t>
            </a:r>
            <a:r>
              <a:rPr lang="en-US" sz="900" dirty="0" err="1">
                <a:latin typeface="Courier New"/>
                <a:cs typeface="Courier New"/>
              </a:rPr>
              <a:t>true_e_mu</a:t>
            </a:r>
            <a:r>
              <a:rPr lang="en-US" sz="900" dirty="0">
                <a:latin typeface="Courier New"/>
                <a:cs typeface="Courier New"/>
              </a:rPr>
              <a:t>, </a:t>
            </a:r>
            <a:r>
              <a:rPr lang="en-US" sz="900" dirty="0" err="1">
                <a:latin typeface="Courier New"/>
                <a:cs typeface="Courier New"/>
              </a:rPr>
              <a:t>np.mean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mu_samples</a:t>
            </a:r>
            <a:r>
              <a:rPr lang="en-US" sz="900" dirty="0">
                <a:latin typeface="Courier New"/>
                <a:cs typeface="Courier New"/>
              </a:rPr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assert diff &lt; .5 ,'difference &gt; .5'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x=</a:t>
            </a:r>
            <a:r>
              <a:rPr lang="en-US" sz="900" dirty="0" err="1">
                <a:latin typeface="Courier New"/>
                <a:cs typeface="Courier New"/>
              </a:rPr>
              <a:t>np.arange</a:t>
            </a:r>
            <a:r>
              <a:rPr lang="en-US" sz="900" dirty="0">
                <a:latin typeface="Courier New"/>
                <a:cs typeface="Courier New"/>
              </a:rPr>
              <a:t>(1,6,.1)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y=</a:t>
            </a:r>
            <a:r>
              <a:rPr lang="en-US" sz="900" dirty="0" err="1">
                <a:latin typeface="Courier New"/>
                <a:cs typeface="Courier New"/>
              </a:rPr>
              <a:t>sp.norm.pdf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x,loc</a:t>
            </a:r>
            <a:r>
              <a:rPr lang="en-US" sz="900" dirty="0">
                <a:latin typeface="Courier New"/>
                <a:cs typeface="Courier New"/>
              </a:rPr>
              <a:t>=</a:t>
            </a:r>
            <a:r>
              <a:rPr lang="en-US" sz="900" dirty="0" err="1">
                <a:latin typeface="Courier New"/>
                <a:cs typeface="Courier New"/>
              </a:rPr>
              <a:t>true_e_mu,scale</a:t>
            </a:r>
            <a:r>
              <a:rPr lang="en-US" sz="900" dirty="0">
                <a:latin typeface="Courier New"/>
                <a:cs typeface="Courier New"/>
              </a:rPr>
              <a:t>=</a:t>
            </a:r>
            <a:r>
              <a:rPr lang="en-US" sz="900" dirty="0" err="1">
                <a:latin typeface="Courier New"/>
                <a:cs typeface="Courier New"/>
              </a:rPr>
              <a:t>true_sd_mu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plt.plot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x,y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plt.hist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mu_samples,bins</a:t>
            </a:r>
            <a:r>
              <a:rPr lang="en-US" sz="900" dirty="0">
                <a:latin typeface="Courier New"/>
                <a:cs typeface="Courier New"/>
              </a:rPr>
              <a:t>=15,normed=True)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plt.title</a:t>
            </a:r>
            <a:r>
              <a:rPr lang="en-US" sz="900" dirty="0">
                <a:latin typeface="Courier New"/>
                <a:cs typeface="Courier New"/>
              </a:rPr>
              <a:t>('</a:t>
            </a:r>
            <a:r>
              <a:rPr lang="en-US" sz="900" dirty="0" err="1">
                <a:latin typeface="Courier New"/>
                <a:cs typeface="Courier New"/>
              </a:rPr>
              <a:t>Histograpm</a:t>
            </a:r>
            <a:r>
              <a:rPr lang="en-US" sz="900" dirty="0">
                <a:latin typeface="Courier New"/>
                <a:cs typeface="Courier New"/>
              </a:rPr>
              <a:t> of Posterior samples of Mu vs. True Posterior on Mu')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err="1">
                <a:latin typeface="Courier New"/>
                <a:cs typeface="Courier New"/>
              </a:rPr>
              <a:t>plt.xlabel</a:t>
            </a:r>
            <a:r>
              <a:rPr lang="en-US" sz="900" dirty="0">
                <a:latin typeface="Courier New"/>
                <a:cs typeface="Courier New"/>
              </a:rPr>
              <a:t>('Mu'); </a:t>
            </a:r>
            <a:r>
              <a:rPr lang="en-US" sz="900" dirty="0" err="1">
                <a:latin typeface="Courier New"/>
                <a:cs typeface="Courier New"/>
              </a:rPr>
              <a:t>plt.ylabel</a:t>
            </a:r>
            <a:r>
              <a:rPr lang="en-US" sz="900" dirty="0">
                <a:latin typeface="Courier New"/>
                <a:cs typeface="Courier New"/>
              </a:rPr>
              <a:t>('P(mu / data)'</a:t>
            </a:r>
            <a:r>
              <a:rPr lang="en-US" sz="9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or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[assume </a:t>
            </a:r>
            <a:r>
              <a:rPr lang="en-US" sz="900" dirty="0" err="1" smtClean="0">
                <a:latin typeface="Courier New"/>
                <a:cs typeface="Courier New"/>
              </a:rPr>
              <a:t>get_mu</a:t>
            </a:r>
            <a:r>
              <a:rPr lang="en-US" sz="900" dirty="0" smtClean="0">
                <a:latin typeface="Courier New"/>
                <a:cs typeface="Courier New"/>
              </a:rPr>
              <a:t> (normal 0 1)]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[assume </a:t>
            </a:r>
            <a:r>
              <a:rPr lang="en-US" sz="900" dirty="0" err="1" smtClean="0">
                <a:latin typeface="Courier New"/>
                <a:cs typeface="Courier New"/>
              </a:rPr>
              <a:t>get_x</a:t>
            </a:r>
            <a:r>
              <a:rPr lang="en-US" sz="900" dirty="0" smtClean="0">
                <a:latin typeface="Courier New"/>
                <a:cs typeface="Courier New"/>
              </a:rPr>
              <a:t> (lambda () (normal </a:t>
            </a:r>
            <a:r>
              <a:rPr lang="en-US" sz="900" dirty="0" err="1" smtClean="0">
                <a:latin typeface="Courier New"/>
                <a:cs typeface="Courier New"/>
              </a:rPr>
              <a:t>get_mu</a:t>
            </a:r>
            <a:r>
              <a:rPr lang="en-US" sz="900" dirty="0" smtClean="0">
                <a:latin typeface="Courier New"/>
                <a:cs typeface="Courier New"/>
              </a:rPr>
              <a:t> 1))]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[observe (</a:t>
            </a:r>
            <a:r>
              <a:rPr lang="en-US" sz="900" dirty="0" err="1" smtClean="0">
                <a:latin typeface="Courier New"/>
                <a:cs typeface="Courier New"/>
              </a:rPr>
              <a:t>get_x</a:t>
            </a:r>
            <a:r>
              <a:rPr lang="en-US" sz="900" dirty="0" smtClean="0">
                <a:latin typeface="Courier New"/>
                <a:cs typeface="Courier New"/>
              </a:rPr>
              <a:t>) 5.0]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[observe (</a:t>
            </a:r>
            <a:r>
              <a:rPr lang="en-US" sz="900" dirty="0" err="1" smtClean="0">
                <a:latin typeface="Courier New"/>
                <a:cs typeface="Courier New"/>
              </a:rPr>
              <a:t>get_x</a:t>
            </a:r>
            <a:r>
              <a:rPr lang="en-US" sz="900" dirty="0" smtClean="0">
                <a:latin typeface="Courier New"/>
                <a:cs typeface="Courier New"/>
              </a:rPr>
              <a:t>) 6.0]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[predict </a:t>
            </a:r>
            <a:r>
              <a:rPr lang="en-US" sz="900" dirty="0" err="1" smtClean="0">
                <a:latin typeface="Courier New"/>
                <a:cs typeface="Courier New"/>
              </a:rPr>
              <a:t>get_mu</a:t>
            </a:r>
            <a:r>
              <a:rPr lang="en-US" sz="900" dirty="0" smtClean="0">
                <a:latin typeface="Courier New"/>
                <a:cs typeface="Courier New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[infer </a:t>
            </a:r>
            <a:r>
              <a:rPr lang="en-US" sz="900" dirty="0">
                <a:latin typeface="Courier New"/>
                <a:cs typeface="Courier New"/>
              </a:rPr>
              <a:t>(</a:t>
            </a:r>
            <a:r>
              <a:rPr lang="en-US" sz="900" dirty="0" err="1">
                <a:latin typeface="Courier New"/>
                <a:cs typeface="Courier New"/>
              </a:rPr>
              <a:t>mh</a:t>
            </a:r>
            <a:r>
              <a:rPr lang="en-US" sz="900" dirty="0">
                <a:latin typeface="Courier New"/>
                <a:cs typeface="Courier New"/>
              </a:rPr>
              <a:t> default one 1)]</a:t>
            </a:r>
            <a:endParaRPr lang="en-US" sz="9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[predict </a:t>
            </a:r>
            <a:r>
              <a:rPr lang="en-US" sz="900" dirty="0" err="1">
                <a:latin typeface="Courier New"/>
                <a:cs typeface="Courier New"/>
              </a:rPr>
              <a:t>get_mu</a:t>
            </a:r>
            <a:r>
              <a:rPr lang="en-US" sz="900" dirty="0">
                <a:latin typeface="Courier New"/>
                <a:cs typeface="Courier New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[</a:t>
            </a:r>
            <a:r>
              <a:rPr lang="en-US" sz="900" dirty="0" smtClean="0">
                <a:latin typeface="Courier New"/>
                <a:cs typeface="Courier New"/>
              </a:rPr>
              <a:t>infer]</a:t>
            </a:r>
            <a:endParaRPr lang="en-US" sz="9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[predict </a:t>
            </a:r>
            <a:r>
              <a:rPr lang="en-US" sz="900" dirty="0" err="1">
                <a:latin typeface="Courier New"/>
                <a:cs typeface="Courier New"/>
              </a:rPr>
              <a:t>get_mu</a:t>
            </a:r>
            <a:r>
              <a:rPr lang="en-US" sz="900" dirty="0">
                <a:latin typeface="Courier New"/>
                <a:cs typeface="Courier New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>
                <a:latin typeface="Courier New"/>
                <a:cs typeface="Courier New"/>
              </a:rPr>
              <a:t>[infer (rejection default all)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900" dirty="0" smtClean="0">
                <a:latin typeface="Courier New"/>
                <a:cs typeface="Courier New"/>
              </a:rPr>
              <a:t>….</a:t>
            </a:r>
            <a:endParaRPr lang="en-US" sz="9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7924800" y="40386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kern="1200" dirty="0" err="1" smtClean="0">
                <a:solidFill>
                  <a:schemeClr val="accent3"/>
                </a:solidFill>
              </a:rPr>
              <a:t>Mansinghka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pic>
        <p:nvPicPr>
          <p:cNvPr id="6" name="Picture 5" descr="vkm_headshot_highr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/>
        </p:blipFill>
        <p:spPr>
          <a:xfrm>
            <a:off x="7958176" y="4346434"/>
            <a:ext cx="952500" cy="1335024"/>
          </a:xfrm>
          <a:prstGeom prst="rect">
            <a:avLst/>
          </a:prstGeom>
        </p:spPr>
      </p:pic>
      <p:pic>
        <p:nvPicPr>
          <p:cNvPr id="7" name="Picture 6" descr="profi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43400"/>
            <a:ext cx="1270000" cy="1549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228600" y="40386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err="1">
                <a:solidFill>
                  <a:schemeClr val="accent3"/>
                </a:solidFill>
              </a:rPr>
              <a:t>Stuhlmüller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68580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4"/>
              </a:rPr>
              <a:t>http://forestdb.org/models</a:t>
            </a:r>
            <a:r>
              <a:rPr lang="en-US" sz="1050" dirty="0" smtClean="0">
                <a:hlinkClick r:id="rId4"/>
              </a:rPr>
              <a:t>/</a:t>
            </a:r>
            <a:endParaRPr lang="en-US" sz="1050" dirty="0"/>
          </a:p>
        </p:txBody>
      </p:sp>
      <p:sp>
        <p:nvSpPr>
          <p:cNvPr id="11" name="Rectangle 10"/>
          <p:cNvSpPr/>
          <p:nvPr/>
        </p:nvSpPr>
        <p:spPr>
          <a:xfrm>
            <a:off x="3200400" y="685800"/>
            <a:ext cx="6248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1100" dirty="0" err="1">
                <a:solidFill>
                  <a:schemeClr val="bg1"/>
                </a:solidFill>
                <a:hlinkClick r:id="rId5"/>
              </a:rPr>
              <a:t>probcomp.csail.mit.edu</a:t>
            </a:r>
            <a:r>
              <a:rPr lang="en-US" sz="1100" dirty="0">
                <a:solidFill>
                  <a:schemeClr val="bg1"/>
                </a:solidFill>
                <a:hlinkClick r:id="rId5"/>
              </a:rPr>
              <a:t>/venture/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8382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Still small models and data only</a:t>
            </a:r>
          </a:p>
          <a:p>
            <a:pPr lvl="2"/>
            <a:r>
              <a:rPr lang="en-US" sz="2000" dirty="0" smtClean="0">
                <a:latin typeface="Arial" charset="0"/>
                <a:ea typeface="ＭＳ Ｐゴシック" charset="0"/>
              </a:rPr>
              <a:t>DARPA PPAML / Venture / Probabilistic-C / probabilistic-</a:t>
            </a:r>
            <a:r>
              <a:rPr lang="en-US" sz="2000" dirty="0" err="1" smtClean="0">
                <a:latin typeface="Arial" charset="0"/>
                <a:ea typeface="ＭＳ Ｐゴシック" charset="0"/>
              </a:rPr>
              <a:t>js</a:t>
            </a:r>
            <a:endParaRPr lang="en-US" sz="2000" dirty="0" smtClean="0">
              <a:latin typeface="Arial" charset="0"/>
              <a:ea typeface="ＭＳ Ｐゴシック" charset="0"/>
            </a:endParaRP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Little documentation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Buggy implementations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r>
              <a:rPr lang="en-US" sz="2400" dirty="0" smtClean="0">
                <a:latin typeface="Arial" charset="0"/>
                <a:ea typeface="ＭＳ Ｐゴシック" charset="0"/>
              </a:rPr>
              <a:t>Philosophical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Not all machine learning models and techniques are naturally generative </a:t>
            </a:r>
          </a:p>
          <a:p>
            <a:pPr lvl="2"/>
            <a:r>
              <a:rPr lang="en-US" sz="2000" dirty="0" smtClean="0">
                <a:latin typeface="Arial" charset="0"/>
                <a:ea typeface="ＭＳ Ｐゴシック" charset="0"/>
              </a:rPr>
              <a:t>Markov Random Fields / Factor Graphs</a:t>
            </a:r>
          </a:p>
          <a:p>
            <a:pPr lvl="1"/>
            <a:endParaRPr lang="en-US" sz="2000" dirty="0">
              <a:latin typeface="Arial" charset="0"/>
              <a:ea typeface="ＭＳ Ｐゴシック" charset="0"/>
            </a:endParaRPr>
          </a:p>
          <a:p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Anglican</a:t>
            </a:r>
          </a:p>
          <a:p>
            <a:pPr lvl="1"/>
            <a:r>
              <a:rPr lang="en-US" sz="2000" dirty="0" smtClean="0">
                <a:latin typeface="Arial" charset="0"/>
                <a:ea typeface="ＭＳ Ｐゴシック" charset="0"/>
              </a:rPr>
              <a:t>Forcing outermost observe to be an ERP can be programmatically cumbersome</a:t>
            </a:r>
          </a:p>
          <a:p>
            <a:pPr lvl="1"/>
            <a:endParaRPr lang="en-US" sz="2000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9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Reasoning About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>
                <a:solidFill>
                  <a:schemeClr val="accent5"/>
                </a:solidFill>
                <a:hlinkClick r:id="rId2"/>
              </a:rPr>
              <a:t>http://www.robots.ox.ac.uk/~fwood/anglican/examples/arithmetic_functions/index.html</a:t>
            </a:r>
            <a:endParaRPr lang="en-US" sz="1600" dirty="0">
              <a:solidFill>
                <a:schemeClr val="accent5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725544"/>
              </p:ext>
            </p:extLst>
          </p:nvPr>
        </p:nvGraphicFramePr>
        <p:xfrm>
          <a:off x="2971800" y="1828800"/>
          <a:ext cx="3276600" cy="396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</a:tblGrid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(x)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7937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715000" y="65375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err="1">
                <a:hlinkClick r:id="rId3"/>
              </a:rPr>
              <a:t>forestdb.org</a:t>
            </a:r>
            <a:r>
              <a:rPr lang="en-US" sz="1400" dirty="0">
                <a:hlinkClick r:id="rId3"/>
              </a:rPr>
              <a:t>/models/</a:t>
            </a:r>
            <a:r>
              <a:rPr lang="en-US" sz="1400" dirty="0" err="1">
                <a:hlinkClick r:id="rId3"/>
              </a:rPr>
              <a:t>arithmetic.html</a:t>
            </a:r>
            <a:endParaRPr lang="en-US" sz="1400" dirty="0"/>
          </a:p>
        </p:txBody>
      </p:sp>
      <p:pic>
        <p:nvPicPr>
          <p:cNvPr id="9" name="Picture 8" descr="profi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953000"/>
            <a:ext cx="1270000" cy="1549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 bwMode="auto">
          <a:xfrm>
            <a:off x="7696200" y="4648200"/>
            <a:ext cx="224895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err="1">
                <a:solidFill>
                  <a:schemeClr val="accent3"/>
                </a:solidFill>
              </a:rPr>
              <a:t>Stuhlmüller</a:t>
            </a:r>
            <a:endParaRPr lang="en-US" sz="1050" kern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1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4040188" cy="639762"/>
          </a:xfrm>
        </p:spPr>
        <p:txBody>
          <a:bodyPr/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4040188" cy="4419600"/>
          </a:xfrm>
        </p:spPr>
        <p:txBody>
          <a:bodyPr/>
          <a:lstStyle/>
          <a:p>
            <a:r>
              <a:rPr lang="en-US" sz="2000" dirty="0" smtClean="0"/>
              <a:t>Repeat</a:t>
            </a:r>
          </a:p>
          <a:p>
            <a:pPr lvl="1"/>
            <a:r>
              <a:rPr lang="en-US" sz="1800" dirty="0" smtClean="0"/>
              <a:t>Define model</a:t>
            </a:r>
          </a:p>
          <a:p>
            <a:pPr lvl="1"/>
            <a:r>
              <a:rPr lang="en-US" sz="1800" dirty="0" smtClean="0"/>
              <a:t>Derive inference updates</a:t>
            </a:r>
          </a:p>
          <a:p>
            <a:pPr lvl="2"/>
            <a:r>
              <a:rPr lang="en-US" sz="1600" dirty="0" smtClean="0"/>
              <a:t>MCMC </a:t>
            </a:r>
          </a:p>
          <a:p>
            <a:pPr lvl="3"/>
            <a:r>
              <a:rPr lang="en-US" sz="1400" dirty="0" smtClean="0"/>
              <a:t>Conditionals</a:t>
            </a:r>
          </a:p>
          <a:p>
            <a:pPr lvl="2"/>
            <a:r>
              <a:rPr lang="en-US" sz="1600" dirty="0" err="1" smtClean="0"/>
              <a:t>Variational</a:t>
            </a:r>
            <a:endParaRPr lang="en-US" sz="1600" dirty="0" smtClean="0"/>
          </a:p>
          <a:p>
            <a:pPr lvl="3"/>
            <a:r>
              <a:rPr lang="en-US" sz="1400" dirty="0" smtClean="0"/>
              <a:t>Fixed point updates</a:t>
            </a:r>
          </a:p>
          <a:p>
            <a:pPr lvl="1"/>
            <a:r>
              <a:rPr lang="en-US" sz="1800" dirty="0" smtClean="0"/>
              <a:t>Code inference algorithm</a:t>
            </a:r>
          </a:p>
          <a:p>
            <a:pPr lvl="1"/>
            <a:r>
              <a:rPr lang="en-US" sz="1800" dirty="0" smtClean="0"/>
              <a:t>Test</a:t>
            </a:r>
          </a:p>
          <a:p>
            <a:pPr lvl="1"/>
            <a:r>
              <a:rPr lang="en-US" sz="1800" dirty="0" smtClean="0"/>
              <a:t>Find bugs In code</a:t>
            </a:r>
          </a:p>
          <a:p>
            <a:pPr lvl="1"/>
            <a:r>
              <a:rPr lang="en-US" sz="1800" dirty="0" smtClean="0"/>
              <a:t>Use</a:t>
            </a:r>
          </a:p>
          <a:p>
            <a:pPr lvl="1"/>
            <a:r>
              <a:rPr lang="en-US" sz="1800" dirty="0"/>
              <a:t>Find </a:t>
            </a:r>
          </a:p>
          <a:p>
            <a:pPr lvl="2"/>
            <a:r>
              <a:rPr lang="en-US" sz="1600" dirty="0"/>
              <a:t>Find bugs in model</a:t>
            </a:r>
          </a:p>
          <a:p>
            <a:pPr lvl="2"/>
            <a:r>
              <a:rPr lang="en-US" sz="1600" dirty="0"/>
              <a:t>Inference doesn’t work</a:t>
            </a:r>
          </a:p>
          <a:p>
            <a:pPr lvl="2"/>
            <a:endParaRPr lang="en-US" sz="1600" dirty="0" smtClean="0"/>
          </a:p>
          <a:p>
            <a:pPr lvl="1"/>
            <a:endParaRPr lang="en-US" sz="1800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5" y="819150"/>
            <a:ext cx="4041775" cy="639762"/>
          </a:xfrm>
        </p:spPr>
        <p:txBody>
          <a:bodyPr/>
          <a:lstStyle/>
          <a:p>
            <a:r>
              <a:rPr lang="en-US" dirty="0" smtClean="0"/>
              <a:t>Probabilistic Programming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1600200"/>
            <a:ext cx="4041775" cy="4419600"/>
          </a:xfrm>
        </p:spPr>
        <p:txBody>
          <a:bodyPr/>
          <a:lstStyle/>
          <a:p>
            <a:r>
              <a:rPr lang="en-US" sz="2000" dirty="0" smtClean="0"/>
              <a:t>Repeat</a:t>
            </a:r>
          </a:p>
          <a:p>
            <a:pPr lvl="1"/>
            <a:r>
              <a:rPr lang="en-US" sz="1800" dirty="0" smtClean="0"/>
              <a:t>Code generative model</a:t>
            </a:r>
          </a:p>
          <a:p>
            <a:pPr lvl="1"/>
            <a:r>
              <a:rPr lang="en-US" sz="1800" dirty="0" smtClean="0"/>
              <a:t>Use</a:t>
            </a:r>
          </a:p>
          <a:p>
            <a:pPr lvl="1"/>
            <a:r>
              <a:rPr lang="en-US" sz="1800" dirty="0" smtClean="0"/>
              <a:t>Find </a:t>
            </a:r>
          </a:p>
          <a:p>
            <a:pPr lvl="2"/>
            <a:r>
              <a:rPr lang="en-US" sz="1600" dirty="0" smtClean="0"/>
              <a:t>Find bugs in model</a:t>
            </a:r>
          </a:p>
          <a:p>
            <a:pPr lvl="2"/>
            <a:r>
              <a:rPr lang="en-US" sz="1600" dirty="0"/>
              <a:t>I</a:t>
            </a:r>
            <a:r>
              <a:rPr lang="en-US" sz="1600" dirty="0" smtClean="0"/>
              <a:t>nference doesn’t work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527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85800" y="838200"/>
            <a:ext cx="7772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www.robots.ox.ac.uk</a:t>
            </a:r>
            <a:r>
              <a:rPr lang="en-US" sz="2000" dirty="0">
                <a:hlinkClick r:id="rId2"/>
              </a:rPr>
              <a:t>/~</a:t>
            </a:r>
            <a:r>
              <a:rPr lang="en-US" sz="2000" dirty="0" err="1">
                <a:hlinkClick r:id="rId2"/>
              </a:rPr>
              <a:t>fwood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anglican</a:t>
            </a:r>
            <a:r>
              <a:rPr lang="en-US" sz="2000" dirty="0">
                <a:hlinkClick r:id="rId2"/>
              </a:rPr>
              <a:t>/teaching/mlss2014/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Automatic Bayesian Inference As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Programming</a:t>
            </a:r>
          </a:p>
          <a:p>
            <a:pPr marL="574675" lvl="1" indent="0">
              <a:buNone/>
            </a:pP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://www.robots.ox.ac.uk/~fwood/anglican</a:t>
            </a:r>
            <a:r>
              <a:rPr lang="en-US" sz="1400" dirty="0" smtClean="0">
                <a:hlinkClick r:id="rId3"/>
              </a:rPr>
              <a:t>/teaching</a:t>
            </a:r>
            <a:r>
              <a:rPr lang="en-US" sz="1400" dirty="0">
                <a:hlinkClick r:id="rId3"/>
              </a:rPr>
              <a:t>/mlss2014/beta_binomial/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Things Turing-Complete Probabilistic Programming Systems Can Do That Others Can’t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74675" lvl="1" indent="0">
              <a:buNone/>
            </a:pPr>
            <a:r>
              <a:rPr lang="en-US" sz="1400" dirty="0">
                <a:hlinkClick r:id="rId4"/>
              </a:rPr>
              <a:t>http://www.robots.ox.ac.uk/~fwood/anglican/teaching/mlss2014/</a:t>
            </a:r>
            <a:r>
              <a:rPr lang="en-US" sz="1400" dirty="0" err="1" smtClean="0">
                <a:hlinkClick r:id="rId4"/>
              </a:rPr>
              <a:t>arithmetic_expression</a:t>
            </a:r>
            <a:r>
              <a:rPr lang="en-US" sz="1400" dirty="0" smtClean="0">
                <a:hlinkClick r:id="rId4"/>
              </a:rPr>
              <a:t>/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pPr lvl="1"/>
            <a:endParaRPr lang="en-US" sz="2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74675" lvl="1" indent="0"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648201"/>
            <a:ext cx="480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93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</a:p>
          <a:p>
            <a:endParaRPr lang="en-US" dirty="0"/>
          </a:p>
          <a:p>
            <a:r>
              <a:rPr lang="en-US" dirty="0" smtClean="0"/>
              <a:t>Understanding</a:t>
            </a:r>
          </a:p>
          <a:p>
            <a:endParaRPr lang="en-US" dirty="0"/>
          </a:p>
          <a:p>
            <a:r>
              <a:rPr lang="en-US" dirty="0" smtClean="0"/>
              <a:t>Practicum / Bayesian </a:t>
            </a:r>
            <a:r>
              <a:rPr lang="en-US" dirty="0" err="1" smtClean="0"/>
              <a:t>Nonparametrics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72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smtClean="0"/>
              <a:t>Systems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Problem Template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r>
              <a:rPr lang="en-US" sz="2400" dirty="0" smtClean="0"/>
              <a:t>Syntax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Semantics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Simple examples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Interpreting output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Limitations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Demonstration</a:t>
            </a:r>
          </a:p>
          <a:p>
            <a:pPr>
              <a:lnSpc>
                <a:spcPct val="100000"/>
              </a:lnSpc>
            </a:pPr>
            <a:r>
              <a:rPr lang="en-US" sz="2400" dirty="0" smtClean="0"/>
              <a:t>Exercises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6899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Systems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772400" cy="5181600"/>
          </a:xfrm>
        </p:spPr>
        <p:txBody>
          <a:bodyPr/>
          <a:lstStyle/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Application driven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BUGS [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Spiegelhalter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et al, 1996]</a:t>
            </a:r>
          </a:p>
          <a:p>
            <a:pPr lvl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STAN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[Stan Dev. Team, 2013]</a:t>
            </a:r>
          </a:p>
          <a:p>
            <a:pPr lvl="1"/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Infer.NET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[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Minka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Winn et al, 2010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]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Other</a:t>
            </a:r>
          </a:p>
          <a:p>
            <a:pPr lvl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IBAL/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Figaro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[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Pfeffer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2001/2009]</a:t>
            </a:r>
            <a:endParaRPr lang="en-US" sz="1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BLOG [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Milch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 et al, 2004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]</a:t>
            </a:r>
          </a:p>
          <a:p>
            <a:pPr marL="574675" lvl="1" indent="0">
              <a:buNone/>
            </a:pP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Higher-order, Turing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-complete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Church 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[Goodman, </a:t>
            </a:r>
            <a:r>
              <a:rPr lang="en-US" sz="1600" dirty="0" err="1">
                <a:latin typeface="Arial" charset="0"/>
                <a:ea typeface="ＭＳ Ｐゴシック" charset="0"/>
                <a:cs typeface="ＭＳ Ｐゴシック" charset="0"/>
              </a:rPr>
              <a:t>Mansinghka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, et al,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2008/2012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]</a:t>
            </a:r>
          </a:p>
          <a:p>
            <a:pPr lvl="2"/>
            <a:r>
              <a:rPr lang="en-US" sz="1600" dirty="0">
                <a:latin typeface="Arial" charset="0"/>
                <a:ea typeface="ＭＳ Ｐゴシック" charset="0"/>
              </a:rPr>
              <a:t>Random Database [Wingate, </a:t>
            </a:r>
            <a:r>
              <a:rPr lang="en-US" sz="1600" dirty="0" err="1">
                <a:latin typeface="Arial" charset="0"/>
                <a:ea typeface="ＭＳ Ｐゴシック" charset="0"/>
              </a:rPr>
              <a:t>Stuhlmüller</a:t>
            </a:r>
            <a:r>
              <a:rPr lang="en-US" sz="1600" dirty="0">
                <a:latin typeface="Arial" charset="0"/>
                <a:ea typeface="ＭＳ Ｐゴシック" charset="0"/>
              </a:rPr>
              <a:t> et al, 2011</a:t>
            </a:r>
            <a:r>
              <a:rPr lang="en-US" sz="1600" dirty="0" smtClean="0">
                <a:latin typeface="Arial" charset="0"/>
                <a:ea typeface="ＭＳ Ｐゴシック" charset="0"/>
              </a:rPr>
              <a:t>]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Anglican [W. et al, AISTATS, 2014]</a:t>
            </a:r>
          </a:p>
          <a:p>
            <a:pPr lvl="2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Probabilistic-C [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Paige, W</a:t>
            </a: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., to appear @ICML, 2014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]</a:t>
            </a:r>
            <a:endParaRPr lang="en-US" sz="1600" b="1" dirty="0" smtClean="0">
              <a:solidFill>
                <a:srgbClr val="B46E1E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Venture</a:t>
            </a:r>
            <a:r>
              <a:rPr lang="en-US" b="1" baseline="300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[</a:t>
            </a:r>
            <a:r>
              <a:rPr lang="en-US" b="1" dirty="0" err="1" smtClean="0">
                <a:latin typeface="Arial" charset="0"/>
                <a:ea typeface="ＭＳ Ｐゴシック" charset="0"/>
                <a:cs typeface="ＭＳ Ｐゴシック" charset="0"/>
              </a:rPr>
              <a:t>Mansinghka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et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al, </a:t>
            </a:r>
            <a:r>
              <a:rPr lang="en-US" b="1" dirty="0" err="1" smtClean="0">
                <a:latin typeface="Arial" charset="0"/>
                <a:ea typeface="ＭＳ Ｐゴシック" charset="0"/>
                <a:cs typeface="ＭＳ Ｐゴシック" charset="0"/>
              </a:rPr>
              <a:t>arXiv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, 2014]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029200" y="6400800"/>
            <a:ext cx="4876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Font typeface="Wingdings" charset="0"/>
              <a:buNone/>
            </a:pPr>
            <a:r>
              <a:rPr lang="en-US" sz="2400" smtClean="0"/>
              <a:t>And others, with apologies …</a:t>
            </a:r>
          </a:p>
          <a:p>
            <a:pPr>
              <a:lnSpc>
                <a:spcPct val="100000"/>
              </a:lnSpc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0244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800" dirty="0">
                <a:latin typeface="Arial" charset="0"/>
                <a:ea typeface="ＭＳ Ｐゴシック" charset="0"/>
                <a:cs typeface="ＭＳ Ｐゴシック" charset="0"/>
              </a:rPr>
              <a:t>Anglican</a:t>
            </a:r>
          </a:p>
        </p:txBody>
      </p:sp>
      <p:sp>
        <p:nvSpPr>
          <p:cNvPr id="27650" name="Subtitle 7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5399087" cy="17526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 “Church”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of England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“Venture”</a:t>
            </a: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765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71600"/>
            <a:ext cx="266700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ubtitle 7"/>
          <p:cNvSpPr txBox="1">
            <a:spLocks/>
          </p:cNvSpPr>
          <p:nvPr/>
        </p:nvSpPr>
        <p:spPr bwMode="auto">
          <a:xfrm>
            <a:off x="2362200" y="6553200"/>
            <a:ext cx="7543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None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100" b="1" dirty="0" smtClean="0">
                <a:latin typeface="Arial" charset="0"/>
                <a:ea typeface="ＭＳ Ｐゴシック" charset="0"/>
                <a:cs typeface="ＭＳ Ｐゴシック" charset="0"/>
              </a:rPr>
              <a:t>W., van de </a:t>
            </a:r>
            <a:r>
              <a:rPr lang="en-US" sz="1100" b="1" dirty="0" err="1" smtClean="0">
                <a:latin typeface="Arial" charset="0"/>
                <a:ea typeface="ＭＳ Ｐゴシック" charset="0"/>
                <a:cs typeface="ＭＳ Ｐゴシック" charset="0"/>
              </a:rPr>
              <a:t>Meent</a:t>
            </a:r>
            <a:r>
              <a:rPr lang="en-US" sz="1100" b="1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100" b="1" dirty="0" err="1" smtClean="0">
                <a:latin typeface="Arial" charset="0"/>
                <a:ea typeface="ＭＳ Ｐゴシック" charset="0"/>
                <a:cs typeface="ＭＳ Ｐゴシック" charset="0"/>
              </a:rPr>
              <a:t>Mansinghka</a:t>
            </a:r>
            <a:r>
              <a:rPr lang="en-US" sz="1100" b="1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“A New Approach to Probabilistic Programming Inference” AISTATS 2014</a:t>
            </a: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" name="Picture 12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6096000"/>
            <a:ext cx="877454" cy="381000"/>
          </a:xfrm>
          <a:prstGeom prst="rect">
            <a:avLst/>
          </a:prstGeom>
        </p:spPr>
      </p:pic>
      <p:pic>
        <p:nvPicPr>
          <p:cNvPr id="14" name="Picture 13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096000"/>
            <a:ext cx="914400" cy="381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8189636" y="1219200"/>
            <a:ext cx="19087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kern="1200" dirty="0" err="1" smtClean="0">
                <a:solidFill>
                  <a:schemeClr val="accent3"/>
                </a:solidFill>
              </a:rPr>
              <a:t>Mansinghka</a:t>
            </a:r>
            <a:endParaRPr lang="en-US" sz="900" kern="1200" dirty="0">
              <a:solidFill>
                <a:schemeClr val="accent3"/>
              </a:solidFill>
            </a:endParaRPr>
          </a:p>
        </p:txBody>
      </p:sp>
      <p:pic>
        <p:nvPicPr>
          <p:cNvPr id="16" name="Picture 15" descr="vkm_headshot_highres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1"/>
          <a:stretch/>
        </p:blipFill>
        <p:spPr>
          <a:xfrm>
            <a:off x="8257534" y="1453066"/>
            <a:ext cx="808402" cy="11330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 bwMode="auto">
          <a:xfrm>
            <a:off x="7082872" y="73968"/>
            <a:ext cx="19087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kern="1200" dirty="0">
                <a:solidFill>
                  <a:schemeClr val="accent3"/>
                </a:solidFill>
              </a:rPr>
              <a:t>van de </a:t>
            </a:r>
            <a:r>
              <a:rPr lang="en-US" sz="900" kern="1200" dirty="0" err="1">
                <a:solidFill>
                  <a:schemeClr val="accent3"/>
                </a:solidFill>
              </a:rPr>
              <a:t>Meent</a:t>
            </a:r>
            <a:endParaRPr lang="en-US" sz="900" kern="1200" dirty="0">
              <a:solidFill>
                <a:schemeClr val="accent3"/>
              </a:solidFill>
            </a:endParaRPr>
          </a:p>
        </p:txBody>
      </p:sp>
      <p:pic>
        <p:nvPicPr>
          <p:cNvPr id="18" name="Picture 17" descr="highres_77699532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r="6794"/>
          <a:stretch/>
        </p:blipFill>
        <p:spPr>
          <a:xfrm>
            <a:off x="7159071" y="304800"/>
            <a:ext cx="946801" cy="10994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200" y="4343400"/>
            <a:ext cx="480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1800" dirty="0">
                <a:solidFill>
                  <a:schemeClr val="bg1"/>
                </a:solidFill>
                <a:hlinkClick r:id="rId7"/>
              </a:rPr>
              <a:t>://www.robots.ox.ac.uk/~fwood/anglican</a:t>
            </a:r>
            <a:r>
              <a:rPr lang="en-US" sz="1800" dirty="0" smtClean="0">
                <a:solidFill>
                  <a:schemeClr val="bg1"/>
                </a:solidFill>
                <a:hlinkClick r:id="rId7"/>
              </a:rPr>
              <a:t>/</a:t>
            </a:r>
            <a:endParaRPr lang="en-US" sz="1800" dirty="0" smtClean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i="1" dirty="0" smtClean="0">
                <a:solidFill>
                  <a:schemeClr val="bg1"/>
                </a:solidFill>
              </a:rPr>
              <a:t>Please report bugs to</a:t>
            </a:r>
          </a:p>
          <a:p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hlinkClick r:id="rId8"/>
              </a:rPr>
              <a:t>https://</a:t>
            </a:r>
            <a:r>
              <a:rPr lang="en-US" sz="1800" dirty="0" err="1">
                <a:solidFill>
                  <a:schemeClr val="bg1"/>
                </a:solidFill>
                <a:hlinkClick r:id="rId8"/>
              </a:rPr>
              <a:t>bitbucket.org</a:t>
            </a:r>
            <a:r>
              <a:rPr lang="en-US" sz="1800" dirty="0">
                <a:solidFill>
                  <a:schemeClr val="bg1"/>
                </a:solidFill>
                <a:hlinkClick r:id="rId8"/>
              </a:rPr>
              <a:t>/</a:t>
            </a:r>
            <a:r>
              <a:rPr lang="en-US" sz="1800" dirty="0" err="1">
                <a:solidFill>
                  <a:schemeClr val="bg1"/>
                </a:solidFill>
                <a:hlinkClick r:id="rId8"/>
              </a:rPr>
              <a:t>fwood</a:t>
            </a:r>
            <a:r>
              <a:rPr lang="en-US" sz="1800" dirty="0">
                <a:solidFill>
                  <a:schemeClr val="bg1"/>
                </a:solidFill>
                <a:hlinkClick r:id="rId8"/>
              </a:rPr>
              <a:t>/</a:t>
            </a:r>
            <a:r>
              <a:rPr lang="en-US" sz="1800" dirty="0" err="1">
                <a:solidFill>
                  <a:schemeClr val="bg1"/>
                </a:solidFill>
                <a:hlinkClick r:id="rId8"/>
              </a:rPr>
              <a:t>anglican</a:t>
            </a:r>
            <a:r>
              <a:rPr lang="en-US" sz="1800" dirty="0">
                <a:solidFill>
                  <a:schemeClr val="bg1"/>
                </a:solidFill>
                <a:hlinkClick r:id="rId8"/>
              </a:rPr>
              <a:t>/issues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8153400" y="12700"/>
            <a:ext cx="7804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err="1" smtClean="0">
                <a:solidFill>
                  <a:schemeClr val="accent3"/>
                </a:solidFill>
              </a:rPr>
              <a:t>Perov</a:t>
            </a:r>
            <a:endParaRPr lang="en-US" sz="1050" dirty="0">
              <a:solidFill>
                <a:schemeClr val="accent3"/>
              </a:solidFill>
            </a:endParaRPr>
          </a:p>
        </p:txBody>
      </p:sp>
      <p:pic>
        <p:nvPicPr>
          <p:cNvPr id="20" name="Picture 2" descr="C:\Oxford\FrankPresentation\Yur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317501"/>
            <a:ext cx="788636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9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Anglican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4559300"/>
          </a:xfrm>
        </p:spPr>
        <p:txBody>
          <a:bodyPr/>
          <a:lstStyle/>
          <a:p>
            <a:r>
              <a:rPr lang="en-US" dirty="0"/>
              <a:t>Applicability</a:t>
            </a:r>
            <a:endParaRPr lang="en-US" dirty="0" smtClean="0"/>
          </a:p>
          <a:p>
            <a:pPr lvl="1"/>
            <a:r>
              <a:rPr lang="en-US" dirty="0" smtClean="0"/>
              <a:t>Turing</a:t>
            </a:r>
            <a:r>
              <a:rPr lang="en-US" dirty="0"/>
              <a:t>-</a:t>
            </a:r>
            <a:r>
              <a:rPr lang="en-US" dirty="0" smtClean="0"/>
              <a:t>complete, higher-order </a:t>
            </a:r>
            <a:r>
              <a:rPr lang="en-US" dirty="0" smtClean="0"/>
              <a:t>probabilistic research programming language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upports </a:t>
            </a:r>
            <a:r>
              <a:rPr lang="en-US" dirty="0"/>
              <a:t>accurate inference in </a:t>
            </a:r>
            <a:r>
              <a:rPr lang="en-US" dirty="0" smtClean="0"/>
              <a:t>programs that </a:t>
            </a:r>
            <a:r>
              <a:rPr lang="en-US" dirty="0"/>
              <a:t>make use of complex control flow, including </a:t>
            </a:r>
            <a:r>
              <a:rPr lang="en-US" dirty="0" smtClean="0"/>
              <a:t>stochastic recursion, and primitives </a:t>
            </a:r>
            <a:r>
              <a:rPr lang="en-US" dirty="0"/>
              <a:t>from Bayesian nonparametric </a:t>
            </a:r>
            <a:r>
              <a:rPr lang="en-US" dirty="0" smtClean="0"/>
              <a:t>statistics </a:t>
            </a:r>
          </a:p>
          <a:p>
            <a:pPr lvl="1"/>
            <a:r>
              <a:rPr lang="en-US" dirty="0"/>
              <a:t>Actually useful </a:t>
            </a:r>
            <a:r>
              <a:rPr lang="en-US" dirty="0" smtClean="0"/>
              <a:t>now for </a:t>
            </a:r>
            <a:r>
              <a:rPr lang="en-US" dirty="0"/>
              <a:t>small models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Introduced Particle MCMC for prob. </a:t>
            </a:r>
            <a:r>
              <a:rPr lang="en-US" dirty="0" err="1" smtClean="0"/>
              <a:t>prog</a:t>
            </a:r>
            <a:r>
              <a:rPr lang="en-US" dirty="0" smtClean="0"/>
              <a:t>. inference</a:t>
            </a:r>
            <a:endParaRPr lang="en-US" dirty="0"/>
          </a:p>
          <a:p>
            <a:pPr lvl="1"/>
            <a:r>
              <a:rPr lang="en-US" dirty="0" smtClean="0"/>
              <a:t>Theory suggests PMCMC, particularly particle Gibbs, has nice theoretical convergence properties *</a:t>
            </a:r>
          </a:p>
          <a:p>
            <a:pPr lvl="1"/>
            <a:r>
              <a:rPr lang="en-US" dirty="0" smtClean="0"/>
              <a:t>Probabilistic programming violates most assumptions</a:t>
            </a:r>
            <a:endParaRPr lang="en-US" dirty="0"/>
          </a:p>
          <a:p>
            <a:pPr lvl="1"/>
            <a:r>
              <a:rPr lang="en-US" dirty="0" smtClean="0"/>
              <a:t>Improved performance over a wide variety of programs anyway</a:t>
            </a:r>
          </a:p>
          <a:p>
            <a:pPr lvl="1"/>
            <a:r>
              <a:rPr lang="en-US" dirty="0" smtClean="0"/>
              <a:t>Opens path to massive scalability</a:t>
            </a:r>
          </a:p>
          <a:p>
            <a:pPr lvl="2"/>
            <a:r>
              <a:rPr lang="en-US" dirty="0" smtClean="0"/>
              <a:t>Very simple to implement</a:t>
            </a:r>
          </a:p>
          <a:p>
            <a:pPr lvl="2"/>
            <a:r>
              <a:rPr lang="en-US" dirty="0" smtClean="0"/>
              <a:t>Requires simple machine layer abstraction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038600" y="6232436"/>
            <a:ext cx="4953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* </a:t>
            </a:r>
            <a:r>
              <a:rPr lang="en-US" sz="1100" b="1" dirty="0" err="1" smtClean="0">
                <a:solidFill>
                  <a:schemeClr val="bg1"/>
                </a:solidFill>
              </a:rPr>
              <a:t>Andrieu</a:t>
            </a:r>
            <a:r>
              <a:rPr lang="en-US" sz="1100" b="1" dirty="0">
                <a:solidFill>
                  <a:schemeClr val="bg1"/>
                </a:solidFill>
              </a:rPr>
              <a:t>, </a:t>
            </a:r>
            <a:r>
              <a:rPr lang="en-US" sz="1100" b="1" dirty="0" smtClean="0">
                <a:solidFill>
                  <a:schemeClr val="bg1"/>
                </a:solidFill>
              </a:rPr>
              <a:t>Lee</a:t>
            </a:r>
            <a:r>
              <a:rPr lang="en-US" sz="1100" b="1" dirty="0">
                <a:solidFill>
                  <a:schemeClr val="bg1"/>
                </a:solidFill>
              </a:rPr>
              <a:t>, </a:t>
            </a:r>
            <a:r>
              <a:rPr lang="en-US" sz="1100" b="1" dirty="0" smtClean="0">
                <a:solidFill>
                  <a:schemeClr val="bg1"/>
                </a:solidFill>
              </a:rPr>
              <a:t>and </a:t>
            </a:r>
            <a:r>
              <a:rPr lang="en-US" sz="1100" b="1" dirty="0" err="1" smtClean="0">
                <a:solidFill>
                  <a:schemeClr val="bg1"/>
                </a:solidFill>
              </a:rPr>
              <a:t>Vihola</a:t>
            </a:r>
            <a:r>
              <a:rPr lang="en-US" sz="1100" dirty="0" smtClean="0">
                <a:solidFill>
                  <a:schemeClr val="bg1"/>
                </a:solidFill>
              </a:rPr>
              <a:t>, Uniform </a:t>
            </a:r>
            <a:r>
              <a:rPr lang="en-US" sz="1100" dirty="0" err="1">
                <a:solidFill>
                  <a:schemeClr val="bg1"/>
                </a:solidFill>
              </a:rPr>
              <a:t>Ergodicity</a:t>
            </a:r>
            <a:r>
              <a:rPr lang="en-US" sz="1100" dirty="0">
                <a:solidFill>
                  <a:schemeClr val="bg1"/>
                </a:solidFill>
              </a:rPr>
              <a:t> of the Iterated Conditional SMC and Geometric </a:t>
            </a:r>
            <a:r>
              <a:rPr lang="en-US" sz="1100" dirty="0" err="1">
                <a:solidFill>
                  <a:schemeClr val="bg1"/>
                </a:solidFill>
              </a:rPr>
              <a:t>Ergodicity</a:t>
            </a:r>
            <a:r>
              <a:rPr lang="en-US" sz="1100" dirty="0">
                <a:solidFill>
                  <a:schemeClr val="bg1"/>
                </a:solidFill>
              </a:rPr>
              <a:t> of Particle Gibbs </a:t>
            </a:r>
            <a:r>
              <a:rPr lang="en-US" sz="1100" dirty="0" smtClean="0">
                <a:solidFill>
                  <a:schemeClr val="bg1"/>
                </a:solidFill>
              </a:rPr>
              <a:t>samplers, 2013</a:t>
            </a:r>
            <a:endParaRPr 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6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spAutoFit/>
      </a:bodyPr>
      <a:lstStyle>
        <a:defPPr>
          <a:defRPr dirty="0">
            <a:solidFill>
              <a:schemeClr val="bg1"/>
            </a:solidFill>
            <a:latin typeface="Courier New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  <a:latin typeface="Courier New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35782</TotalTime>
  <Words>3397</Words>
  <Application>Microsoft Macintosh PowerPoint</Application>
  <PresentationFormat>On-screen Show (4:3)</PresentationFormat>
  <Paragraphs>544</Paragraphs>
  <Slides>47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Blank Presentation</vt:lpstr>
      <vt:lpstr>Probabilistic Programming  </vt:lpstr>
      <vt:lpstr>Other People Who Could Give This Tutorial</vt:lpstr>
      <vt:lpstr>What is Probabilistic Programming?</vt:lpstr>
      <vt:lpstr>Overarching Goals</vt:lpstr>
      <vt:lpstr>Tutorial Outline</vt:lpstr>
      <vt:lpstr>Programming</vt:lpstr>
      <vt:lpstr>Systems</vt:lpstr>
      <vt:lpstr>Anglican</vt:lpstr>
      <vt:lpstr>Anglican</vt:lpstr>
      <vt:lpstr>Next Step : Probabilistic-C</vt:lpstr>
      <vt:lpstr>Probabilistic-C = Compiled PMCMC ≈ 100× Speedup</vt:lpstr>
      <vt:lpstr>Systems Research Path to Scalability</vt:lpstr>
      <vt:lpstr>Venture</vt:lpstr>
      <vt:lpstr>Problem Template</vt:lpstr>
      <vt:lpstr>            Example : Jack-Up Units</vt:lpstr>
      <vt:lpstr>Jack-up operations </vt:lpstr>
      <vt:lpstr>Spudcan Simulator + Probabilistic-C -&gt; Inference</vt:lpstr>
      <vt:lpstr>Parameter Posterior vs. Expert</vt:lpstr>
      <vt:lpstr>Inverse Graphics via Venture</vt:lpstr>
      <vt:lpstr>Basic Probabilistic Programming Concepts</vt:lpstr>
      <vt:lpstr>Writing Probabilistic Programs</vt:lpstr>
      <vt:lpstr>Syntax : Directives</vt:lpstr>
      <vt:lpstr>Syntax : Expressions (Lisp/Scheme)</vt:lpstr>
      <vt:lpstr>Keyword : quote</vt:lpstr>
      <vt:lpstr>Keyword : lambda</vt:lpstr>
      <vt:lpstr>Keyword : if</vt:lpstr>
      <vt:lpstr>Keywords : cond, let, begin</vt:lpstr>
      <vt:lpstr>Primitives</vt:lpstr>
      <vt:lpstr>Core Procedures</vt:lpstr>
      <vt:lpstr>Core Procedures</vt:lpstr>
      <vt:lpstr>Elementary Random Procedures</vt:lpstr>
      <vt:lpstr>Elementary Random Procedures</vt:lpstr>
      <vt:lpstr>Elementary Random Procedures</vt:lpstr>
      <vt:lpstr>Elementary Random Procedures</vt:lpstr>
      <vt:lpstr>Semantics</vt:lpstr>
      <vt:lpstr>Running Anglican</vt:lpstr>
      <vt:lpstr>Sampling</vt:lpstr>
      <vt:lpstr>Thinking Generatively</vt:lpstr>
      <vt:lpstr>Why Purely Functional Lisp?</vt:lpstr>
      <vt:lpstr>Imposing Soft Constraints</vt:lpstr>
      <vt:lpstr>Observing Data / Bayesian Inference </vt:lpstr>
      <vt:lpstr>Interpreting Output</vt:lpstr>
      <vt:lpstr>Church / Venture Comparison</vt:lpstr>
      <vt:lpstr>Limitations</vt:lpstr>
      <vt:lpstr>Reasoning About Procedure</vt:lpstr>
      <vt:lpstr>Workflow</vt:lpstr>
      <vt:lpstr>Exercises</vt:lpstr>
    </vt:vector>
  </TitlesOfParts>
  <Company>NMDS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MacCallum</dc:creator>
  <cp:lastModifiedBy>Frank Wood</cp:lastModifiedBy>
  <cp:revision>306</cp:revision>
  <cp:lastPrinted>2013-04-05T18:16:37Z</cp:lastPrinted>
  <dcterms:created xsi:type="dcterms:W3CDTF">2008-04-19T14:31:56Z</dcterms:created>
  <dcterms:modified xsi:type="dcterms:W3CDTF">2014-09-19T07:31:58Z</dcterms:modified>
</cp:coreProperties>
</file>